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58" r:id="rId4"/>
    <p:sldId id="277" r:id="rId5"/>
    <p:sldId id="265" r:id="rId6"/>
    <p:sldId id="266" r:id="rId7"/>
    <p:sldId id="278" r:id="rId8"/>
    <p:sldId id="267" r:id="rId9"/>
    <p:sldId id="279" r:id="rId10"/>
    <p:sldId id="268" r:id="rId11"/>
    <p:sldId id="269" r:id="rId12"/>
    <p:sldId id="270" r:id="rId13"/>
    <p:sldId id="259" r:id="rId14"/>
    <p:sldId id="260" r:id="rId15"/>
    <p:sldId id="261" r:id="rId16"/>
    <p:sldId id="262" r:id="rId17"/>
    <p:sldId id="263" r:id="rId18"/>
    <p:sldId id="264" r:id="rId19"/>
    <p:sldId id="271"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65725" autoAdjust="0"/>
  </p:normalViewPr>
  <p:slideViewPr>
    <p:cSldViewPr snapToGrid="0">
      <p:cViewPr varScale="1">
        <p:scale>
          <a:sx n="48" d="100"/>
          <a:sy n="48" d="100"/>
        </p:scale>
        <p:origin x="1602" y="54"/>
      </p:cViewPr>
      <p:guideLst>
        <p:guide orient="horz" pos="2160"/>
        <p:guide pos="384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2" d="100"/>
          <a:sy n="82" d="100"/>
        </p:scale>
        <p:origin x="-20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21F1C-FB81-4A67-B64D-38F49477F6BD}" type="datetimeFigureOut">
              <a:rPr lang="en-GB" smtClean="0"/>
              <a:pPr/>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7CB77-6760-4F6D-BD37-CFD7F6C54CAF}" type="slidenum">
              <a:rPr lang="en-GB" smtClean="0"/>
              <a:pPr/>
              <a:t>‹#›</a:t>
            </a:fld>
            <a:endParaRPr lang="en-GB"/>
          </a:p>
        </p:txBody>
      </p:sp>
    </p:spTree>
    <p:extLst>
      <p:ext uri="{BB962C8B-B14F-4D97-AF65-F5344CB8AC3E}">
        <p14:creationId xmlns:p14="http://schemas.microsoft.com/office/powerpoint/2010/main" val="186230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977CB77-6760-4F6D-BD37-CFD7F6C54CA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mn-lt"/>
              </a:rPr>
              <a:t>Social workers may ask questions about the review hearing routes: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mn-lt"/>
            </a:endParaRPr>
          </a:p>
          <a:p>
            <a:pPr marL="0" indent="0">
              <a:buFont typeface="Arial" charset="0"/>
              <a:buNone/>
            </a:pPr>
            <a:r>
              <a:rPr lang="en-GB" sz="1400" dirty="0" smtClean="0">
                <a:solidFill>
                  <a:srgbClr val="002060"/>
                </a:solidFill>
                <a:latin typeface="Calibri" panose="020F0502020204030204" pitchFamily="34" charset="0"/>
                <a:cs typeface="Calibri" panose="020F0502020204030204" pitchFamily="34" charset="0"/>
              </a:rPr>
              <a:t>First option for section </a:t>
            </a:r>
            <a:r>
              <a:rPr lang="en-GB" sz="1400" dirty="0" err="1" smtClean="0">
                <a:solidFill>
                  <a:srgbClr val="002060"/>
                </a:solidFill>
                <a:latin typeface="Calibri" panose="020F0502020204030204" pitchFamily="34" charset="0"/>
                <a:cs typeface="Calibri" panose="020F0502020204030204" pitchFamily="34" charset="0"/>
              </a:rPr>
              <a:t>132A</a:t>
            </a:r>
            <a:r>
              <a:rPr lang="en-GB" sz="1400" dirty="0" smtClean="0">
                <a:solidFill>
                  <a:srgbClr val="002060"/>
                </a:solidFill>
                <a:latin typeface="Calibri" panose="020F0502020204030204" pitchFamily="34" charset="0"/>
                <a:cs typeface="Calibri" panose="020F0502020204030204" pitchFamily="34" charset="0"/>
              </a:rPr>
              <a:t> review (subsection (3)): </a:t>
            </a:r>
            <a:r>
              <a:rPr lang="en-GB" sz="1400" i="1" dirty="0" smtClean="0">
                <a:solidFill>
                  <a:srgbClr val="002060"/>
                </a:solidFill>
                <a:latin typeface="Calibri" panose="020F0502020204030204" pitchFamily="34" charset="0"/>
                <a:cs typeface="Calibri" panose="020F0502020204030204" pitchFamily="34" charset="0"/>
              </a:rPr>
              <a:t>where the person did not have participation rights at the last hearing</a:t>
            </a:r>
            <a:r>
              <a:rPr lang="en-GB" sz="1400" dirty="0" smtClean="0">
                <a:solidFill>
                  <a:srgbClr val="002060"/>
                </a:solidFill>
                <a:latin typeface="Calibri" panose="020F0502020204030204" pitchFamily="34" charset="0"/>
                <a:cs typeface="Calibri" panose="020F0502020204030204" pitchFamily="34" charset="0"/>
              </a:rPr>
              <a:t>:</a:t>
            </a:r>
          </a:p>
          <a:p>
            <a:pPr>
              <a:buFont typeface="Wingdings" panose="05000000000000000000" pitchFamily="2" charset="2"/>
              <a:buChar char="§"/>
            </a:pPr>
            <a:r>
              <a:rPr lang="en-GB" sz="1400" dirty="0" smtClean="0">
                <a:solidFill>
                  <a:srgbClr val="002060"/>
                </a:solidFill>
                <a:latin typeface="Calibri" panose="020F0502020204030204" pitchFamily="34" charset="0"/>
                <a:cs typeface="Calibri" panose="020F0502020204030204" pitchFamily="34" charset="0"/>
              </a:rPr>
              <a:t>no decision was made at the time by a PHP or hearing about whether they met the participation criteria;</a:t>
            </a:r>
          </a:p>
          <a:p>
            <a:pPr>
              <a:buFont typeface="Wingdings" panose="05000000000000000000" pitchFamily="2" charset="2"/>
              <a:buChar char="§"/>
            </a:pPr>
            <a:r>
              <a:rPr lang="en-GB" sz="1400" dirty="0" smtClean="0">
                <a:solidFill>
                  <a:srgbClr val="002060"/>
                </a:solidFill>
                <a:latin typeface="Calibri" panose="020F0502020204030204" pitchFamily="34" charset="0"/>
                <a:cs typeface="Calibri" panose="020F0502020204030204" pitchFamily="34" charset="0"/>
              </a:rPr>
              <a:t>the reporter didn’t consider the issue or thought the criteria were not met; and</a:t>
            </a:r>
          </a:p>
          <a:p>
            <a:pPr>
              <a:buFont typeface="Wingdings" panose="05000000000000000000" pitchFamily="2" charset="2"/>
              <a:buChar char="§"/>
            </a:pPr>
            <a:r>
              <a:rPr lang="en-GB" sz="1400" dirty="0" smtClean="0">
                <a:solidFill>
                  <a:srgbClr val="002060"/>
                </a:solidFill>
                <a:latin typeface="Calibri" panose="020F0502020204030204" pitchFamily="34" charset="0"/>
                <a:cs typeface="Calibri" panose="020F0502020204030204" pitchFamily="34" charset="0"/>
              </a:rPr>
              <a:t>if a PHP or hearing had considered the issue, it is more likely than not that it would have decided the participation criteria were 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mn-lt"/>
            </a:endParaRPr>
          </a:p>
          <a:p>
            <a:pPr marL="0" indent="0">
              <a:buFont typeface="Arial" charset="0"/>
              <a:buNone/>
            </a:pPr>
            <a:r>
              <a:rPr lang="en-GB" sz="2750" dirty="0" smtClean="0">
                <a:solidFill>
                  <a:srgbClr val="002060"/>
                </a:solidFill>
                <a:latin typeface="Calibri" panose="020F0502020204030204" pitchFamily="34" charset="0"/>
                <a:cs typeface="Calibri" panose="020F0502020204030204" pitchFamily="34" charset="0"/>
              </a:rPr>
              <a:t>2</a:t>
            </a:r>
            <a:r>
              <a:rPr lang="en-GB" sz="2750" baseline="30000" dirty="0" smtClean="0">
                <a:solidFill>
                  <a:srgbClr val="002060"/>
                </a:solidFill>
                <a:latin typeface="Calibri" panose="020F0502020204030204" pitchFamily="34" charset="0"/>
                <a:cs typeface="Calibri" panose="020F0502020204030204" pitchFamily="34" charset="0"/>
              </a:rPr>
              <a:t>nd</a:t>
            </a:r>
            <a:r>
              <a:rPr lang="en-GB" sz="2750" dirty="0" smtClean="0">
                <a:solidFill>
                  <a:srgbClr val="002060"/>
                </a:solidFill>
                <a:latin typeface="Calibri" panose="020F0502020204030204" pitchFamily="34" charset="0"/>
                <a:cs typeface="Calibri" panose="020F0502020204030204" pitchFamily="34" charset="0"/>
              </a:rPr>
              <a:t> option for section </a:t>
            </a:r>
            <a:r>
              <a:rPr lang="en-GB" sz="2750" dirty="0" err="1" smtClean="0">
                <a:solidFill>
                  <a:srgbClr val="002060"/>
                </a:solidFill>
                <a:latin typeface="Calibri" panose="020F0502020204030204" pitchFamily="34" charset="0"/>
                <a:cs typeface="Calibri" panose="020F0502020204030204" pitchFamily="34" charset="0"/>
              </a:rPr>
              <a:t>132A</a:t>
            </a:r>
            <a:r>
              <a:rPr lang="en-GB" sz="2750" dirty="0" smtClean="0">
                <a:solidFill>
                  <a:srgbClr val="002060"/>
                </a:solidFill>
                <a:latin typeface="Calibri" panose="020F0502020204030204" pitchFamily="34" charset="0"/>
                <a:cs typeface="Calibri" panose="020F0502020204030204" pitchFamily="34" charset="0"/>
              </a:rPr>
              <a:t> review (subsection (4)): </a:t>
            </a:r>
            <a:r>
              <a:rPr lang="en-GB" sz="2750" i="1" dirty="0" smtClean="0">
                <a:solidFill>
                  <a:srgbClr val="002060"/>
                </a:solidFill>
                <a:latin typeface="Calibri" panose="020F0502020204030204" pitchFamily="34" charset="0"/>
                <a:cs typeface="Calibri" panose="020F0502020204030204" pitchFamily="34" charset="0"/>
              </a:rPr>
              <a:t>where the person did have participation rights at the last hearing</a:t>
            </a:r>
            <a:endParaRPr lang="en-GB" sz="2750" dirty="0" smtClean="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GB" sz="2750" dirty="0" smtClean="0">
                <a:solidFill>
                  <a:srgbClr val="002060"/>
                </a:solidFill>
                <a:latin typeface="Calibri" panose="020F0502020204030204" pitchFamily="34" charset="0"/>
                <a:cs typeface="Calibri" panose="020F0502020204030204" pitchFamily="34" charset="0"/>
              </a:rPr>
              <a:t>The person had participation rights at the last hearing (whether by decision of the reporter, PHP or hearing) </a:t>
            </a:r>
          </a:p>
          <a:p>
            <a:pPr>
              <a:buFont typeface="Wingdings" panose="05000000000000000000" pitchFamily="2" charset="2"/>
              <a:buChar char="§"/>
            </a:pPr>
            <a:r>
              <a:rPr lang="en-GB" sz="2750" dirty="0" smtClean="0">
                <a:solidFill>
                  <a:srgbClr val="002060"/>
                </a:solidFill>
                <a:latin typeface="Calibri" panose="020F0502020204030204" pitchFamily="34" charset="0"/>
                <a:cs typeface="Calibri" panose="020F0502020204030204" pitchFamily="34" charset="0"/>
              </a:rPr>
              <a:t>the person was not able to participate properly as a result of either:</a:t>
            </a:r>
          </a:p>
          <a:p>
            <a:pPr lvl="1"/>
            <a:r>
              <a:rPr lang="en-GB" sz="2750" dirty="0" smtClean="0">
                <a:solidFill>
                  <a:srgbClr val="002060"/>
                </a:solidFill>
                <a:latin typeface="Calibri" panose="020F0502020204030204" pitchFamily="34" charset="0"/>
                <a:cs typeface="Calibri" panose="020F0502020204030204" pitchFamily="34" charset="0"/>
              </a:rPr>
              <a:t>	a material failure to treat the individual, or their representative, in accordance with the rules, or</a:t>
            </a:r>
          </a:p>
          <a:p>
            <a:pPr lvl="1"/>
            <a:r>
              <a:rPr lang="en-GB" sz="2750" dirty="0" smtClean="0">
                <a:solidFill>
                  <a:srgbClr val="002060"/>
                </a:solidFill>
                <a:latin typeface="Calibri" panose="020F0502020204030204" pitchFamily="34" charset="0"/>
                <a:cs typeface="Calibri" panose="020F0502020204030204" pitchFamily="34" charset="0"/>
              </a:rPr>
              <a:t>  	exceptional circumstances</a:t>
            </a:r>
            <a:endParaRPr lang="en-GB" sz="1400" b="0" dirty="0" smtClean="0">
              <a:solidFill>
                <a:srgbClr val="00206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mn-lt"/>
            </a:endParaRPr>
          </a:p>
        </p:txBody>
      </p:sp>
      <p:sp>
        <p:nvSpPr>
          <p:cNvPr id="4" name="Slide Number Placeholder 3"/>
          <p:cNvSpPr>
            <a:spLocks noGrp="1"/>
          </p:cNvSpPr>
          <p:nvPr>
            <p:ph type="sldNum" sz="quarter" idx="10"/>
          </p:nvPr>
        </p:nvSpPr>
        <p:spPr/>
        <p:txBody>
          <a:bodyPr/>
          <a:lstStyle/>
          <a:p>
            <a:fld id="{3CA68890-380F-461E-BAB1-5CEBA38FED16}" type="slidenum">
              <a:rPr lang="en-GB" smtClean="0"/>
              <a:pPr/>
              <a:t>10</a:t>
            </a:fld>
            <a:endParaRPr lang="en-GB"/>
          </a:p>
        </p:txBody>
      </p:sp>
    </p:spTree>
    <p:extLst>
      <p:ext uri="{BB962C8B-B14F-4D97-AF65-F5344CB8AC3E}">
        <p14:creationId xmlns:p14="http://schemas.microsoft.com/office/powerpoint/2010/main" val="95726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11</a:t>
            </a:fld>
            <a:endParaRPr lang="en-GB"/>
          </a:p>
        </p:txBody>
      </p:sp>
    </p:spTree>
    <p:extLst>
      <p:ext uri="{BB962C8B-B14F-4D97-AF65-F5344CB8AC3E}">
        <p14:creationId xmlns:p14="http://schemas.microsoft.com/office/powerpoint/2010/main" val="282566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Calibri" pitchFamily="34" charset="0"/>
                <a:cs typeface="Calibri" pitchFamily="34" charset="0"/>
              </a:rPr>
              <a:t>There is no need for the reporter to investigate proactively whether such individuals may exist.</a:t>
            </a:r>
          </a:p>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33223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13</a:t>
            </a:fld>
            <a:endParaRPr lang="en-GB"/>
          </a:p>
        </p:txBody>
      </p:sp>
    </p:spTree>
    <p:extLst>
      <p:ext uri="{BB962C8B-B14F-4D97-AF65-F5344CB8AC3E}">
        <p14:creationId xmlns:p14="http://schemas.microsoft.com/office/powerpoint/2010/main" val="47450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endParaRPr lang="en-GB" sz="1400" dirty="0" smtClean="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GB" sz="1400" dirty="0" smtClean="0">
                <a:solidFill>
                  <a:srgbClr val="002060"/>
                </a:solidFill>
                <a:latin typeface="Calibri" panose="020F0502020204030204" pitchFamily="34" charset="0"/>
                <a:cs typeface="Calibri" panose="020F0502020204030204" pitchFamily="34" charset="0"/>
              </a:rPr>
              <a:t>“Electronic means” includes telephone and video link</a:t>
            </a:r>
          </a:p>
          <a:p>
            <a:pPr>
              <a:buFont typeface="Wingdings" panose="05000000000000000000" pitchFamily="2" charset="2"/>
              <a:buChar char="§"/>
            </a:pPr>
            <a:r>
              <a:rPr lang="en-GB" sz="1400" dirty="0" smtClean="0">
                <a:solidFill>
                  <a:srgbClr val="002060"/>
                </a:solidFill>
                <a:latin typeface="Calibri" panose="020F0502020204030204" pitchFamily="34" charset="0"/>
                <a:cs typeface="Calibri" panose="020F0502020204030204" pitchFamily="34" charset="0"/>
              </a:rPr>
              <a:t>Presumed to be video link unless not practicable</a:t>
            </a:r>
          </a:p>
          <a:p>
            <a:endParaRPr lang="en-GB" sz="11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14</a:t>
            </a:fld>
            <a:endParaRPr lang="en-GB"/>
          </a:p>
        </p:txBody>
      </p:sp>
    </p:spTree>
    <p:extLst>
      <p:ext uri="{BB962C8B-B14F-4D97-AF65-F5344CB8AC3E}">
        <p14:creationId xmlns:p14="http://schemas.microsoft.com/office/powerpoint/2010/main" val="2397247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15</a:t>
            </a:fld>
            <a:endParaRPr lang="en-GB"/>
          </a:p>
        </p:txBody>
      </p:sp>
    </p:spTree>
    <p:extLst>
      <p:ext uri="{BB962C8B-B14F-4D97-AF65-F5344CB8AC3E}">
        <p14:creationId xmlns:p14="http://schemas.microsoft.com/office/powerpoint/2010/main" val="203068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Calibri" panose="020F0502020204030204" pitchFamily="34" charset="0"/>
                <a:cs typeface="Calibri" panose="020F0502020204030204" pitchFamily="34" charset="0"/>
              </a:rPr>
              <a:t>Where ‘electronic means’ there</a:t>
            </a:r>
            <a:r>
              <a:rPr lang="en-GB" sz="1400" baseline="0" dirty="0" smtClean="0">
                <a:solidFill>
                  <a:srgbClr val="002060"/>
                </a:solidFill>
                <a:latin typeface="Calibri" panose="020F0502020204030204" pitchFamily="34" charset="0"/>
                <a:cs typeface="Calibri" panose="020F0502020204030204" pitchFamily="34" charset="0"/>
              </a:rPr>
              <a:t> is a p</a:t>
            </a:r>
            <a:r>
              <a:rPr lang="en-GB" sz="1400" dirty="0" smtClean="0">
                <a:solidFill>
                  <a:srgbClr val="002060"/>
                </a:solidFill>
                <a:latin typeface="Calibri" panose="020F0502020204030204" pitchFamily="34" charset="0"/>
                <a:cs typeface="Calibri" panose="020F0502020204030204" pitchFamily="34" charset="0"/>
              </a:rPr>
              <a:t>resumption that video link will be used where practicable.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GB" sz="2800" dirty="0" smtClean="0">
                <a:solidFill>
                  <a:srgbClr val="002060"/>
                </a:solidFill>
                <a:latin typeface="Calibri" panose="020F0502020204030204" pitchFamily="34" charset="0"/>
                <a:cs typeface="Calibri" panose="020F0502020204030204" pitchFamily="34" charset="0"/>
              </a:rPr>
              <a:t>If appropriate to the case we will, consider in discussion with social worker when arranging a hearing whether </a:t>
            </a:r>
          </a:p>
          <a:p>
            <a:pPr marL="857250" lvl="1" indent="-457200"/>
            <a:r>
              <a:rPr lang="en-GB" dirty="0" smtClean="0">
                <a:solidFill>
                  <a:srgbClr val="002060"/>
                </a:solidFill>
                <a:latin typeface="Calibri" panose="020F0502020204030204" pitchFamily="34" charset="0"/>
                <a:cs typeface="Calibri" panose="020F0502020204030204" pitchFamily="34" charset="0"/>
              </a:rPr>
              <a:t>individual might want to request remote attendance </a:t>
            </a:r>
          </a:p>
          <a:p>
            <a:pPr marL="857250" lvl="1" indent="-457200"/>
            <a:r>
              <a:rPr lang="en-GB" dirty="0" smtClean="0">
                <a:solidFill>
                  <a:srgbClr val="002060"/>
                </a:solidFill>
                <a:latin typeface="Calibri" panose="020F0502020204030204" pitchFamily="34" charset="0"/>
                <a:cs typeface="Calibri" panose="020F0502020204030204" pitchFamily="34" charset="0"/>
              </a:rPr>
              <a:t>whether a PHP to considering restricting physical attendance would be appropriate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solidFill>
                <a:srgbClr val="002060"/>
              </a:solidFill>
              <a:latin typeface="Calibri" panose="020F0502020204030204" pitchFamily="34" charset="0"/>
              <a:cs typeface="Calibri" panose="020F0502020204030204" pitchFamily="34" charset="0"/>
            </a:endParaRPr>
          </a:p>
          <a:p>
            <a:endParaRPr lang="en-GB" sz="14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16</a:t>
            </a:fld>
            <a:endParaRPr lang="en-GB"/>
          </a:p>
        </p:txBody>
      </p:sp>
    </p:spTree>
    <p:extLst>
      <p:ext uri="{BB962C8B-B14F-4D97-AF65-F5344CB8AC3E}">
        <p14:creationId xmlns:p14="http://schemas.microsoft.com/office/powerpoint/2010/main" val="278703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smtClean="0"/>
          </a:p>
        </p:txBody>
      </p:sp>
      <p:sp>
        <p:nvSpPr>
          <p:cNvPr id="4" name="Slide Number Placeholder 3"/>
          <p:cNvSpPr>
            <a:spLocks noGrp="1"/>
          </p:cNvSpPr>
          <p:nvPr>
            <p:ph type="sldNum" sz="quarter" idx="10"/>
          </p:nvPr>
        </p:nvSpPr>
        <p:spPr/>
        <p:txBody>
          <a:bodyPr/>
          <a:lstStyle/>
          <a:p>
            <a:fld id="{C367B477-9584-4298-86C9-86F63C815875}" type="slidenum">
              <a:rPr lang="en-GB" smtClean="0"/>
              <a:pPr/>
              <a:t>17</a:t>
            </a:fld>
            <a:endParaRPr lang="en-GB"/>
          </a:p>
        </p:txBody>
      </p:sp>
    </p:spTree>
    <p:extLst>
      <p:ext uri="{BB962C8B-B14F-4D97-AF65-F5344CB8AC3E}">
        <p14:creationId xmlns:p14="http://schemas.microsoft.com/office/powerpoint/2010/main" val="2617883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rgbClr val="002060"/>
                </a:solidFill>
                <a:latin typeface="Calibri" pitchFamily="34" charset="0"/>
              </a:rPr>
              <a:t>Although no duty to give any report provided by the local authority, reporter is to give the </a:t>
            </a:r>
            <a:r>
              <a:rPr lang="en-GB" sz="1400" dirty="0" err="1" smtClean="0">
                <a:solidFill>
                  <a:srgbClr val="002060"/>
                </a:solidFill>
                <a:latin typeface="Calibri" pitchFamily="34" charset="0"/>
              </a:rPr>
              <a:t>CSWO</a:t>
            </a:r>
            <a:r>
              <a:rPr lang="en-GB" sz="1400" dirty="0" smtClean="0">
                <a:solidFill>
                  <a:srgbClr val="002060"/>
                </a:solidFill>
                <a:latin typeface="Calibri" pitchFamily="34" charset="0"/>
              </a:rPr>
              <a:t> the full set of hearing papers – unless the only document being sent is the SW report</a:t>
            </a:r>
          </a:p>
          <a:p>
            <a:endParaRPr lang="en-GB" sz="1400" dirty="0"/>
          </a:p>
        </p:txBody>
      </p:sp>
      <p:sp>
        <p:nvSpPr>
          <p:cNvPr id="4" name="Slide Number Placeholder 3"/>
          <p:cNvSpPr>
            <a:spLocks noGrp="1"/>
          </p:cNvSpPr>
          <p:nvPr>
            <p:ph type="sldNum" sz="quarter" idx="10"/>
          </p:nvPr>
        </p:nvSpPr>
        <p:spPr/>
        <p:txBody>
          <a:bodyPr/>
          <a:lstStyle/>
          <a:p>
            <a:fld id="{C367B477-9584-4298-86C9-86F63C815875}" type="slidenum">
              <a:rPr lang="en-GB" smtClean="0"/>
              <a:pPr/>
              <a:t>18</a:t>
            </a:fld>
            <a:endParaRPr lang="en-GB"/>
          </a:p>
        </p:txBody>
      </p:sp>
    </p:spTree>
    <p:extLst>
      <p:ext uri="{BB962C8B-B14F-4D97-AF65-F5344CB8AC3E}">
        <p14:creationId xmlns:p14="http://schemas.microsoft.com/office/powerpoint/2010/main" val="218433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52266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Promise: “There must be particular attention paid to the rights of brothers and sisters to ensure that they have all the necessary legal rights to have their voice heard in relation to their brothers and sisters.” (page 40)</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Supreme Court decision in ABC/XY v Principal Reporter: SCRA’s approach is ECHR compliant</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Scottish Government wanted  to move to putting rights on a statutory basis</a:t>
            </a:r>
            <a:endParaRPr lang="en-GB" sz="11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New and amended duties on local authorities in:</a:t>
            </a:r>
            <a:r>
              <a:rPr lang="en-GB" sz="1100" kern="1200" dirty="0">
                <a:solidFill>
                  <a:schemeClr val="tx1"/>
                </a:solidFill>
                <a:effectLst/>
                <a:latin typeface="+mn-lt"/>
                <a:ea typeface="+mn-ea"/>
                <a:cs typeface="+mn-cs"/>
              </a:rPr>
              <a:t> </a:t>
            </a:r>
          </a:p>
          <a:p>
            <a:pPr lvl="1"/>
            <a:r>
              <a:rPr lang="en-GB" sz="1200" kern="1200" dirty="0">
                <a:solidFill>
                  <a:schemeClr val="tx1"/>
                </a:solidFill>
                <a:effectLst/>
                <a:latin typeface="+mn-lt"/>
                <a:ea typeface="+mn-ea"/>
                <a:cs typeface="+mn-cs"/>
              </a:rPr>
              <a:t>section 17 of the 1995 Act – to promote contact between a looked after child and their sibling and to seek sibling’s views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The Looked After Children (Scotland) Regulations 2009  - seeking views of a sibling, considering contact arrangements with a sibling, and considering any sibling when placing a child</a:t>
            </a:r>
            <a:r>
              <a:rPr lang="en-GB" sz="1100" kern="1200" dirty="0">
                <a:solidFill>
                  <a:schemeClr val="tx1"/>
                </a:solidFill>
                <a:effectLst/>
                <a:latin typeface="+mn-lt"/>
                <a:ea typeface="+mn-ea"/>
                <a:cs typeface="+mn-cs"/>
              </a:rPr>
              <a:t> </a:t>
            </a:r>
          </a:p>
          <a:p>
            <a:pPr lvl="2"/>
            <a:r>
              <a:rPr lang="en-GB" sz="1200" i="1" kern="1200" dirty="0">
                <a:solidFill>
                  <a:schemeClr val="tx1"/>
                </a:solidFill>
                <a:effectLst/>
                <a:latin typeface="+mn-lt"/>
                <a:ea typeface="+mn-ea"/>
                <a:cs typeface="+mn-cs"/>
              </a:rPr>
              <a:t>NB: these duties relate to a wider group of people than the participation rights for hearings – it includes all siblings (with at least one parent in common)</a:t>
            </a:r>
            <a:endParaRPr lang="en-GB" sz="11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Note also: Local authorities always had a duty to promote parent/child relations, but this is now extended to relations amongst siblings</a:t>
            </a:r>
            <a:endParaRPr lang="en-GB" sz="11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Also note S Ayrshire council was doing this anyway irrespective of the statutory footing in terms of the “my world” assessment which I understand forms part of Signs of Safety </a:t>
            </a:r>
            <a:endParaRPr lang="en-GB" sz="11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Amended duty on a children’s hearing in section 29A of the 2011 Act: to consider whether to make a contact direction in a CSO in relation a relevant person, sibling, and anyone with whom the child has resided and with whom the child has an ongoing sibling-like relationship</a:t>
            </a:r>
            <a:r>
              <a:rPr lang="en-GB" sz="1100" kern="1200" dirty="0">
                <a:solidFill>
                  <a:schemeClr val="tx1"/>
                </a:solidFill>
                <a:effectLst/>
                <a:latin typeface="+mn-lt"/>
                <a:ea typeface="+mn-ea"/>
                <a:cs typeface="+mn-cs"/>
              </a:rPr>
              <a:t> </a:t>
            </a:r>
          </a:p>
          <a:p>
            <a:pPr lvl="2"/>
            <a:r>
              <a:rPr lang="en-GB" sz="1200" kern="1200" dirty="0">
                <a:solidFill>
                  <a:schemeClr val="tx1"/>
                </a:solidFill>
                <a:effectLst/>
                <a:latin typeface="+mn-lt"/>
                <a:ea typeface="+mn-ea"/>
                <a:cs typeface="+mn-cs"/>
              </a:rPr>
              <a:t>Duty is only in relation to someone who does not reside with the child</a:t>
            </a:r>
            <a:endParaRPr lang="en-GB" sz="11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NB: this duty relates to a wider group of people than the participation rights for hearings </a:t>
            </a:r>
            <a:endParaRPr lang="en-GB" sz="1100" kern="1200" dirty="0">
              <a:solidFill>
                <a:schemeClr val="tx1"/>
              </a:solidFill>
              <a:effectLst/>
              <a:latin typeface="+mn-lt"/>
              <a:ea typeface="+mn-ea"/>
              <a:cs typeface="+mn-cs"/>
            </a:endParaRPr>
          </a:p>
          <a:p>
            <a:pPr lvl="2"/>
            <a:r>
              <a:rPr lang="en-GB" sz="1200" i="1" kern="1200" dirty="0">
                <a:solidFill>
                  <a:schemeClr val="tx1"/>
                </a:solidFill>
                <a:effectLst/>
                <a:latin typeface="+mn-lt"/>
                <a:ea typeface="+mn-ea"/>
                <a:cs typeface="+mn-cs"/>
              </a:rPr>
              <a:t>NB: no change to the principles to be applied: welfare is paramount; child’s views; minimum intervention (c.f. reporter assessment which is factual on whether someone meets the participation criteria or not)</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EF1132F-6CB4-43FC-882A-3589F7CBCD72}" type="slidenum">
              <a:rPr lang="en-GB" smtClean="0"/>
              <a:pPr/>
              <a:t>2</a:t>
            </a:fld>
            <a:endParaRPr lang="en-GB"/>
          </a:p>
        </p:txBody>
      </p:sp>
    </p:spTree>
    <p:extLst>
      <p:ext uri="{BB962C8B-B14F-4D97-AF65-F5344CB8AC3E}">
        <p14:creationId xmlns:p14="http://schemas.microsoft.com/office/powerpoint/2010/main" val="267913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2560944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EF1132F-6CB4-43FC-882A-3589F7CBCD72}" type="slidenum">
              <a:rPr lang="en-GB" smtClean="0"/>
              <a:pPr/>
              <a:t>21</a:t>
            </a:fld>
            <a:endParaRPr lang="en-GB"/>
          </a:p>
        </p:txBody>
      </p:sp>
    </p:spTree>
    <p:extLst>
      <p:ext uri="{BB962C8B-B14F-4D97-AF65-F5344CB8AC3E}">
        <p14:creationId xmlns:p14="http://schemas.microsoft.com/office/powerpoint/2010/main" val="3001436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Font typeface="Wingdings" panose="05000000000000000000" pitchFamily="2" charset="2"/>
              <a:buChar char="§"/>
            </a:pPr>
            <a:r>
              <a:rPr lang="en-GB" sz="1400" dirty="0" smtClean="0">
                <a:solidFill>
                  <a:srgbClr val="002060"/>
                </a:solidFill>
                <a:latin typeface="Calibri" pitchFamily="34" charset="0"/>
              </a:rPr>
              <a:t>The purpose</a:t>
            </a:r>
            <a:r>
              <a:rPr lang="en-GB" sz="1400" baseline="0" dirty="0" smtClean="0">
                <a:solidFill>
                  <a:srgbClr val="002060"/>
                </a:solidFill>
                <a:latin typeface="Calibri" pitchFamily="34" charset="0"/>
              </a:rPr>
              <a:t> of the session today is to discuss new legislation which took effect on 26</a:t>
            </a:r>
            <a:r>
              <a:rPr lang="en-GB" sz="1400" baseline="30000" dirty="0" smtClean="0">
                <a:solidFill>
                  <a:srgbClr val="002060"/>
                </a:solidFill>
                <a:latin typeface="Calibri" pitchFamily="34" charset="0"/>
              </a:rPr>
              <a:t>th</a:t>
            </a:r>
            <a:r>
              <a:rPr lang="en-GB" sz="1400" baseline="0" dirty="0" smtClean="0">
                <a:solidFill>
                  <a:srgbClr val="002060"/>
                </a:solidFill>
                <a:latin typeface="Calibri" pitchFamily="34" charset="0"/>
              </a:rPr>
              <a:t> July.  You will have already had sessions with your Legal team about the changes in local authority duties. This session relates only to children's hearings.</a:t>
            </a:r>
          </a:p>
          <a:p>
            <a:pPr marL="342900" indent="-342900">
              <a:spcBef>
                <a:spcPct val="20000"/>
              </a:spcBef>
              <a:buFont typeface="Wingdings" panose="05000000000000000000" pitchFamily="2" charset="2"/>
              <a:buChar char="§"/>
            </a:pPr>
            <a:r>
              <a:rPr lang="en-GB" sz="1400" baseline="0" dirty="0" smtClean="0">
                <a:solidFill>
                  <a:srgbClr val="002060"/>
                </a:solidFill>
                <a:latin typeface="Calibri" pitchFamily="34" charset="0"/>
              </a:rPr>
              <a:t>The main changes relate to sibling rights which has been prompted by the promise.</a:t>
            </a:r>
          </a:p>
          <a:p>
            <a:pPr marL="342900" indent="-342900">
              <a:spcBef>
                <a:spcPct val="20000"/>
              </a:spcBef>
              <a:buFont typeface="Wingdings" panose="05000000000000000000" pitchFamily="2" charset="2"/>
              <a:buChar char="§"/>
            </a:pPr>
            <a:r>
              <a:rPr lang="en-GB" sz="1400" dirty="0" smtClean="0">
                <a:solidFill>
                  <a:srgbClr val="002060"/>
                </a:solidFill>
                <a:latin typeface="Calibri" pitchFamily="34" charset="0"/>
              </a:rPr>
              <a:t>We</a:t>
            </a:r>
            <a:r>
              <a:rPr lang="en-GB" sz="1400" baseline="0" dirty="0" smtClean="0">
                <a:solidFill>
                  <a:srgbClr val="002060"/>
                </a:solidFill>
                <a:latin typeface="Calibri" pitchFamily="34" charset="0"/>
              </a:rPr>
              <a:t> will cover the changes and what this means for you. In particular we will discuss the new Sibling Contact Report you will have to complete for hearings.</a:t>
            </a:r>
          </a:p>
          <a:p>
            <a:pPr marL="342900" indent="-342900">
              <a:spcBef>
                <a:spcPct val="20000"/>
              </a:spcBef>
              <a:buFont typeface="Wingdings" panose="05000000000000000000" pitchFamily="2" charset="2"/>
              <a:buChar char="§"/>
            </a:pPr>
            <a:r>
              <a:rPr lang="en-GB" sz="1400" baseline="0" dirty="0" smtClean="0">
                <a:solidFill>
                  <a:srgbClr val="002060"/>
                </a:solidFill>
                <a:latin typeface="Calibri" pitchFamily="34" charset="0"/>
              </a:rPr>
              <a:t>Firstly we </a:t>
            </a:r>
            <a:r>
              <a:rPr lang="en-GB" sz="1400" dirty="0" smtClean="0">
                <a:solidFill>
                  <a:srgbClr val="002060"/>
                </a:solidFill>
                <a:latin typeface="Calibri" pitchFamily="34" charset="0"/>
              </a:rPr>
              <a:t>will also briefly cover changes in attendance at hearings.</a:t>
            </a:r>
          </a:p>
          <a:p>
            <a:endParaRPr lang="en-GB" sz="1400" b="0" dirty="0">
              <a:latin typeface="+mn-lt"/>
            </a:endParaRPr>
          </a:p>
        </p:txBody>
      </p:sp>
      <p:sp>
        <p:nvSpPr>
          <p:cNvPr id="4" name="Slide Number Placeholder 3"/>
          <p:cNvSpPr>
            <a:spLocks noGrp="1"/>
          </p:cNvSpPr>
          <p:nvPr>
            <p:ph type="sldNum" sz="quarter" idx="10"/>
          </p:nvPr>
        </p:nvSpPr>
        <p:spPr/>
        <p:txBody>
          <a:bodyPr/>
          <a:lstStyle/>
          <a:p>
            <a:fld id="{C367B477-9584-4298-86C9-86F63C815875}" type="slidenum">
              <a:rPr lang="en-GB" smtClean="0"/>
              <a:pPr/>
              <a:t>3</a:t>
            </a:fld>
            <a:endParaRPr lang="en-GB"/>
          </a:p>
        </p:txBody>
      </p:sp>
    </p:spTree>
    <p:extLst>
      <p:ext uri="{BB962C8B-B14F-4D97-AF65-F5344CB8AC3E}">
        <p14:creationId xmlns:p14="http://schemas.microsoft.com/office/powerpoint/2010/main" val="183629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eaLnBrk="1" hangingPunct="1"/>
            <a:endParaRPr lang="en-GB" sz="1400" dirty="0" smtClean="0">
              <a:latin typeface="+mn-lt"/>
            </a:endParaRPr>
          </a:p>
          <a:p>
            <a:pPr eaLnBrk="1" hangingPunct="1"/>
            <a:endParaRPr lang="en-GB" sz="1400" dirty="0" smtClean="0">
              <a:latin typeface="+mn-lt"/>
            </a:endParaRPr>
          </a:p>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412822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eaLnBrk="1" hangingPunct="1"/>
            <a:endParaRPr lang="en-GB" sz="1400" dirty="0" smtClean="0">
              <a:latin typeface="+mn-lt"/>
            </a:endParaRPr>
          </a:p>
          <a:p>
            <a:pPr eaLnBrk="1" hangingPunct="1"/>
            <a:endParaRPr lang="en-GB" sz="1400" dirty="0" smtClean="0">
              <a:latin typeface="+mn-lt"/>
            </a:endParaRPr>
          </a:p>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41282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eaLnBrk="1" hangingPunct="1"/>
            <a:r>
              <a:rPr lang="en-GB" sz="1400" dirty="0" smtClean="0">
                <a:latin typeface="+mn-lt"/>
              </a:rPr>
              <a:t>A</a:t>
            </a:r>
            <a:r>
              <a:rPr lang="en-GB" sz="1400" baseline="0" dirty="0" smtClean="0">
                <a:latin typeface="+mn-lt"/>
              </a:rPr>
              <a:t> Participation Individual is</a:t>
            </a:r>
            <a:r>
              <a:rPr lang="en-GB" sz="1400" dirty="0" smtClean="0">
                <a:latin typeface="+mn-lt"/>
              </a:rPr>
              <a:t> is not</a:t>
            </a:r>
            <a:r>
              <a:rPr lang="en-GB" sz="1400" baseline="0" dirty="0" smtClean="0">
                <a:latin typeface="+mn-lt"/>
              </a:rPr>
              <a:t> the same as the status of someone who is deemed a Relevant Person who remains a Relevant person until they are </a:t>
            </a:r>
            <a:r>
              <a:rPr lang="en-GB" sz="1400" baseline="0" dirty="0" err="1" smtClean="0">
                <a:latin typeface="+mn-lt"/>
              </a:rPr>
              <a:t>undeemed</a:t>
            </a:r>
            <a:r>
              <a:rPr lang="en-GB" sz="1400" baseline="0" dirty="0" smtClean="0">
                <a:latin typeface="+mn-lt"/>
              </a:rPr>
              <a:t>. The Participation individual only has the participation rights until a substantive decision is made although they will still be treated as a participation individual if they ask for a review of that decisions</a:t>
            </a:r>
          </a:p>
          <a:p>
            <a:pPr eaLnBrk="1" hangingPunct="1"/>
            <a:endParaRPr lang="en-GB" sz="1400" baseline="0" dirty="0" smtClean="0">
              <a:latin typeface="+mn-lt"/>
            </a:endParaRPr>
          </a:p>
          <a:p>
            <a:pPr eaLnBrk="1" hangingPunct="1"/>
            <a:r>
              <a:rPr lang="en-GB" sz="1400" baseline="0" dirty="0" smtClean="0">
                <a:latin typeface="+mn-lt"/>
              </a:rPr>
              <a:t>Participation individuals have no rights of appeal</a:t>
            </a:r>
          </a:p>
          <a:p>
            <a:pPr eaLnBrk="1" hangingPunct="1"/>
            <a:endParaRPr lang="en-GB" sz="1400" baseline="0" dirty="0" smtClean="0">
              <a:latin typeface="+mn-lt"/>
            </a:endParaRPr>
          </a:p>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159529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eaLnBrk="1" hangingPunct="1"/>
            <a:r>
              <a:rPr lang="en-GB" sz="1400" dirty="0" smtClean="0">
                <a:latin typeface="+mn-lt"/>
              </a:rPr>
              <a:t>A</a:t>
            </a:r>
            <a:r>
              <a:rPr lang="en-GB" sz="1400" baseline="0" dirty="0" smtClean="0">
                <a:latin typeface="+mn-lt"/>
              </a:rPr>
              <a:t> Participation Individual is</a:t>
            </a:r>
            <a:r>
              <a:rPr lang="en-GB" sz="1400" dirty="0" smtClean="0">
                <a:latin typeface="+mn-lt"/>
              </a:rPr>
              <a:t> is not</a:t>
            </a:r>
            <a:r>
              <a:rPr lang="en-GB" sz="1400" baseline="0" dirty="0" smtClean="0">
                <a:latin typeface="+mn-lt"/>
              </a:rPr>
              <a:t> the same as the status of someone who is deemed a Relevant Person who remains a Relevant person until they are </a:t>
            </a:r>
            <a:r>
              <a:rPr lang="en-GB" sz="1400" baseline="0" dirty="0" err="1" smtClean="0">
                <a:latin typeface="+mn-lt"/>
              </a:rPr>
              <a:t>undeemed</a:t>
            </a:r>
            <a:r>
              <a:rPr lang="en-GB" sz="1400" baseline="0" dirty="0" smtClean="0">
                <a:latin typeface="+mn-lt"/>
              </a:rPr>
              <a:t>. The Participation individual only has the participation rights until a substantive decision is made although they will still be treated as a participation individual if they ask for a review of that decisions</a:t>
            </a:r>
          </a:p>
          <a:p>
            <a:pPr eaLnBrk="1" hangingPunct="1"/>
            <a:endParaRPr lang="en-GB" sz="1400" baseline="0" dirty="0" smtClean="0">
              <a:latin typeface="+mn-lt"/>
            </a:endParaRPr>
          </a:p>
          <a:p>
            <a:pPr eaLnBrk="1" hangingPunct="1"/>
            <a:r>
              <a:rPr lang="en-GB" sz="1400" baseline="0" dirty="0" smtClean="0">
                <a:latin typeface="+mn-lt"/>
              </a:rPr>
              <a:t>Participation individuals have no rights of appeal</a:t>
            </a:r>
          </a:p>
          <a:p>
            <a:pPr eaLnBrk="1" hangingPunct="1"/>
            <a:endParaRPr lang="en-GB" sz="1400" baseline="0" dirty="0" smtClean="0">
              <a:latin typeface="+mn-lt"/>
            </a:endParaRPr>
          </a:p>
          <a:p>
            <a:pPr eaLnBrk="1" hangingPunct="1"/>
            <a:endParaRPr lang="en-GB" sz="1400" dirty="0" smtClean="0">
              <a:latin typeface="+mn-lt"/>
            </a:endParaRPr>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159529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marL="0" indent="0">
              <a:buNone/>
            </a:pPr>
            <a:r>
              <a:rPr lang="en-GB" sz="1400" i="1" dirty="0" smtClean="0">
                <a:solidFill>
                  <a:srgbClr val="002060"/>
                </a:solidFill>
                <a:latin typeface="Calibri" pitchFamily="34" charset="0"/>
                <a:cs typeface="Calibri" pitchFamily="34" charset="0"/>
              </a:rPr>
              <a:t>Social workers may ask questions about the criteria and how it will be interpreted if they do you can share the following which is included in our</a:t>
            </a:r>
            <a:r>
              <a:rPr lang="en-GB" sz="1400" i="1" baseline="0" dirty="0" smtClean="0">
                <a:solidFill>
                  <a:srgbClr val="002060"/>
                </a:solidFill>
                <a:latin typeface="Calibri" pitchFamily="34" charset="0"/>
                <a:cs typeface="Calibri" pitchFamily="34" charset="0"/>
              </a:rPr>
              <a:t> practice direction:</a:t>
            </a:r>
            <a:endParaRPr lang="en-GB" sz="1400" i="1" dirty="0" smtClean="0">
              <a:solidFill>
                <a:srgbClr val="002060"/>
              </a:solidFill>
              <a:latin typeface="Calibri" pitchFamily="34" charset="0"/>
              <a:cs typeface="Calibri" pitchFamily="34" charset="0"/>
            </a:endParaRPr>
          </a:p>
          <a:p>
            <a:pPr marL="0" indent="0">
              <a:buNone/>
            </a:pPr>
            <a:endParaRPr lang="en-GB" sz="1400" i="1" dirty="0" smtClean="0">
              <a:solidFill>
                <a:srgbClr val="002060"/>
              </a:solidFill>
              <a:latin typeface="Calibri" pitchFamily="34" charset="0"/>
              <a:cs typeface="Calibri" pitchFamily="34" charset="0"/>
            </a:endParaRPr>
          </a:p>
          <a:p>
            <a:pPr marL="0" indent="0">
              <a:buNone/>
            </a:pPr>
            <a:r>
              <a:rPr lang="en-GB" sz="1400" i="1" dirty="0" smtClean="0">
                <a:solidFill>
                  <a:srgbClr val="002060"/>
                </a:solidFill>
                <a:latin typeface="Calibri" pitchFamily="34" charset="0"/>
                <a:cs typeface="Calibri" pitchFamily="34" charset="0"/>
              </a:rPr>
              <a:t>The hearing is likely to make a decision significantly affecting contact or possibility of contact between individual and child </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“Likely” hearing decision is to be taken to be the decision recommended by the local authority</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“Significantly” affecting contact: significance should be considered from perspective of the individual and the child – changes in frequency, duration, supervision likely to be significant.</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Whether the decision is an interim decision is not likely to be relevant in considering whether it significantly affects contact.</a:t>
            </a:r>
          </a:p>
          <a:p>
            <a:pPr eaLnBrk="1" hangingPunct="1"/>
            <a:endParaRPr lang="en-GB" sz="1400" dirty="0" smtClean="0"/>
          </a:p>
          <a:p>
            <a:pPr eaLnBrk="1" hangingPunct="1"/>
            <a:endParaRPr lang="en-GB" sz="1400" dirty="0" smtClean="0"/>
          </a:p>
          <a:p>
            <a:pPr marL="0" indent="0">
              <a:buNone/>
            </a:pPr>
            <a:r>
              <a:rPr lang="en-GB" sz="2400" dirty="0" smtClean="0">
                <a:solidFill>
                  <a:srgbClr val="002060"/>
                </a:solidFill>
                <a:latin typeface="Calibri" pitchFamily="34" charset="0"/>
                <a:cs typeface="Calibri" pitchFamily="34" charset="0"/>
              </a:rPr>
              <a:t>Decision is to be taken to be one “significantly affecting contact or possibility of contact” if:</a:t>
            </a:r>
          </a:p>
          <a:p>
            <a:pPr lvl="1">
              <a:buFont typeface="Wingdings" pitchFamily="2" charset="2"/>
              <a:buChar char="§"/>
            </a:pPr>
            <a:r>
              <a:rPr lang="en-GB" sz="2400" dirty="0" smtClean="0">
                <a:solidFill>
                  <a:srgbClr val="002060"/>
                </a:solidFill>
                <a:latin typeface="Calibri" pitchFamily="34" charset="0"/>
                <a:cs typeface="Calibri" pitchFamily="34" charset="0"/>
              </a:rPr>
              <a:t>The decision is likely to have the effect of significantly changing the current contact arrangements, whatever the basis for those arrangements (contact direction, family or local authority arrangements)</a:t>
            </a:r>
          </a:p>
          <a:p>
            <a:pPr marL="457200" lvl="1" indent="0">
              <a:buNone/>
            </a:pPr>
            <a:r>
              <a:rPr lang="en-GB" sz="2400" dirty="0" smtClean="0">
                <a:solidFill>
                  <a:srgbClr val="002060"/>
                </a:solidFill>
                <a:latin typeface="Calibri" pitchFamily="34" charset="0"/>
                <a:cs typeface="Calibri" pitchFamily="34" charset="0"/>
              </a:rPr>
              <a:t>OR</a:t>
            </a:r>
          </a:p>
          <a:p>
            <a:pPr lvl="1">
              <a:buFont typeface="Wingdings" pitchFamily="2" charset="2"/>
              <a:buChar char="§"/>
            </a:pPr>
            <a:r>
              <a:rPr lang="en-GB" sz="2400" dirty="0" smtClean="0">
                <a:solidFill>
                  <a:srgbClr val="002060"/>
                </a:solidFill>
                <a:latin typeface="Calibri" pitchFamily="34" charset="0"/>
                <a:cs typeface="Calibri" pitchFamily="34" charset="0"/>
              </a:rPr>
              <a:t>Although the hearing is </a:t>
            </a:r>
            <a:r>
              <a:rPr lang="en-GB" sz="2400" u="sng" dirty="0" smtClean="0">
                <a:solidFill>
                  <a:srgbClr val="002060"/>
                </a:solidFill>
                <a:latin typeface="Calibri" pitchFamily="34" charset="0"/>
                <a:cs typeface="Calibri" pitchFamily="34" charset="0"/>
              </a:rPr>
              <a:t>not </a:t>
            </a:r>
            <a:r>
              <a:rPr lang="en-GB" sz="2400" dirty="0" smtClean="0">
                <a:solidFill>
                  <a:srgbClr val="002060"/>
                </a:solidFill>
                <a:latin typeface="Calibri" pitchFamily="34" charset="0"/>
                <a:cs typeface="Calibri" pitchFamily="34" charset="0"/>
              </a:rPr>
              <a:t>likely to make a decision which significantly changes the current contact arrangements, whatever their basis (due to the local authority not recommending such a change), the individual, the child or an RP wants the hearing to make such a decision (or wants the arrangements to be significantly different).</a:t>
            </a:r>
          </a:p>
          <a:p>
            <a:pPr lvl="1">
              <a:buFont typeface="Wingdings" pitchFamily="2" charset="2"/>
              <a:buChar char="§"/>
            </a:pPr>
            <a:endParaRPr lang="en-GB" sz="2400" dirty="0" smtClean="0">
              <a:solidFill>
                <a:srgbClr val="002060"/>
              </a:solidFill>
              <a:latin typeface="Calibri" pitchFamily="34" charset="0"/>
              <a:cs typeface="Calibri" pitchFamily="34" charset="0"/>
            </a:endParaRPr>
          </a:p>
          <a:p>
            <a:pPr>
              <a:buFont typeface="Wingdings" pitchFamily="2" charset="2"/>
              <a:buChar char="§"/>
            </a:pPr>
            <a:r>
              <a:rPr lang="en-GB" sz="2800" dirty="0" smtClean="0">
                <a:solidFill>
                  <a:srgbClr val="002060"/>
                </a:solidFill>
                <a:latin typeface="Calibri" pitchFamily="34" charset="0"/>
                <a:cs typeface="Calibri" pitchFamily="34" charset="0"/>
              </a:rPr>
              <a:t>Capacity to form a view is to be assessed in light of capacity to make use of participation rights, </a:t>
            </a:r>
            <a:r>
              <a:rPr lang="en-GB" sz="2800" dirty="0" err="1" smtClean="0">
                <a:solidFill>
                  <a:srgbClr val="002060"/>
                </a:solidFill>
                <a:latin typeface="Calibri" pitchFamily="34" charset="0"/>
                <a:cs typeface="Calibri" pitchFamily="34" charset="0"/>
              </a:rPr>
              <a:t>i.e</a:t>
            </a:r>
            <a:r>
              <a:rPr lang="en-GB" sz="2800" dirty="0" smtClean="0">
                <a:solidFill>
                  <a:srgbClr val="002060"/>
                </a:solidFill>
                <a:latin typeface="Calibri" pitchFamily="34" charset="0"/>
                <a:cs typeface="Calibri" pitchFamily="34" charset="0"/>
              </a:rPr>
              <a:t>:</a:t>
            </a:r>
          </a:p>
          <a:p>
            <a:pPr lvl="1">
              <a:buFont typeface="Wingdings" pitchFamily="2" charset="2"/>
              <a:buChar char="§"/>
            </a:pPr>
            <a:r>
              <a:rPr lang="en-GB" dirty="0" smtClean="0">
                <a:solidFill>
                  <a:srgbClr val="002060"/>
                </a:solidFill>
                <a:latin typeface="Calibri" pitchFamily="34" charset="0"/>
                <a:cs typeface="Calibri" pitchFamily="34" charset="0"/>
              </a:rPr>
              <a:t>Attend hearing and participate in it</a:t>
            </a:r>
          </a:p>
          <a:p>
            <a:pPr lvl="1">
              <a:buFont typeface="Wingdings" pitchFamily="2" charset="2"/>
              <a:buChar char="§"/>
            </a:pPr>
            <a:r>
              <a:rPr lang="en-GB" dirty="0" smtClean="0">
                <a:solidFill>
                  <a:srgbClr val="002060"/>
                </a:solidFill>
                <a:latin typeface="Calibri" pitchFamily="34" charset="0"/>
                <a:cs typeface="Calibri" pitchFamily="34" charset="0"/>
              </a:rPr>
              <a:t>Provide a report</a:t>
            </a:r>
          </a:p>
          <a:p>
            <a:pPr lvl="1">
              <a:buFont typeface="Wingdings" pitchFamily="2" charset="2"/>
              <a:buChar char="§"/>
            </a:pPr>
            <a:r>
              <a:rPr lang="en-GB" dirty="0" smtClean="0">
                <a:solidFill>
                  <a:srgbClr val="002060"/>
                </a:solidFill>
                <a:latin typeface="Calibri" pitchFamily="34" charset="0"/>
                <a:cs typeface="Calibri" pitchFamily="34" charset="0"/>
              </a:rPr>
              <a:t>Understand the notification from the reporter</a:t>
            </a:r>
          </a:p>
          <a:p>
            <a:pPr lvl="1">
              <a:buFont typeface="Wingdings" pitchFamily="2" charset="2"/>
              <a:buChar char="§"/>
            </a:pPr>
            <a:endParaRPr lang="en-GB" sz="2400" dirty="0" smtClean="0">
              <a:solidFill>
                <a:srgbClr val="002060"/>
              </a:solidFill>
              <a:latin typeface="Calibri" pitchFamily="34" charset="0"/>
              <a:cs typeface="Calibri" pitchFamily="34" charset="0"/>
            </a:endParaRPr>
          </a:p>
          <a:p>
            <a:pPr eaLnBrk="1" hangingPunct="1"/>
            <a:endParaRPr lang="en-GB" sz="1400" dirty="0" smtClean="0"/>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205286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xfrm>
            <a:off x="555625" y="544513"/>
            <a:ext cx="5686425" cy="3198812"/>
          </a:xfrm>
          <a:ln/>
        </p:spPr>
      </p:sp>
      <p:sp>
        <p:nvSpPr>
          <p:cNvPr id="10242" name="Rectangle 3"/>
          <p:cNvSpPr>
            <a:spLocks noGrp="1" noChangeArrowheads="1"/>
          </p:cNvSpPr>
          <p:nvPr>
            <p:ph type="body" idx="1"/>
          </p:nvPr>
        </p:nvSpPr>
        <p:spPr>
          <a:xfrm>
            <a:off x="366851" y="4048919"/>
            <a:ext cx="6219459" cy="5715000"/>
          </a:xfrm>
        </p:spPr>
        <p:txBody>
          <a:bodyPr lIns="91430" tIns="45715" rIns="91430" bIns="45715"/>
          <a:lstStyle/>
          <a:p>
            <a:pPr marL="0" indent="0">
              <a:buNone/>
            </a:pPr>
            <a:r>
              <a:rPr lang="en-GB" sz="1400" i="1" dirty="0" smtClean="0">
                <a:solidFill>
                  <a:srgbClr val="002060"/>
                </a:solidFill>
                <a:latin typeface="Calibri" pitchFamily="34" charset="0"/>
                <a:cs typeface="Calibri" pitchFamily="34" charset="0"/>
              </a:rPr>
              <a:t>Social workers may ask questions about the criteria and how it will be interpreted if they do you can share the following which is included in our</a:t>
            </a:r>
            <a:r>
              <a:rPr lang="en-GB" sz="1400" i="1" baseline="0" dirty="0" smtClean="0">
                <a:solidFill>
                  <a:srgbClr val="002060"/>
                </a:solidFill>
                <a:latin typeface="Calibri" pitchFamily="34" charset="0"/>
                <a:cs typeface="Calibri" pitchFamily="34" charset="0"/>
              </a:rPr>
              <a:t> practice direction:</a:t>
            </a:r>
            <a:endParaRPr lang="en-GB" sz="1400" i="1" dirty="0" smtClean="0">
              <a:solidFill>
                <a:srgbClr val="002060"/>
              </a:solidFill>
              <a:latin typeface="Calibri" pitchFamily="34" charset="0"/>
              <a:cs typeface="Calibri" pitchFamily="34" charset="0"/>
            </a:endParaRPr>
          </a:p>
          <a:p>
            <a:pPr marL="0" indent="0">
              <a:buNone/>
            </a:pPr>
            <a:endParaRPr lang="en-GB" sz="1400" i="1" dirty="0" smtClean="0">
              <a:solidFill>
                <a:srgbClr val="002060"/>
              </a:solidFill>
              <a:latin typeface="Calibri" pitchFamily="34" charset="0"/>
              <a:cs typeface="Calibri" pitchFamily="34" charset="0"/>
            </a:endParaRPr>
          </a:p>
          <a:p>
            <a:pPr marL="0" indent="0">
              <a:buNone/>
            </a:pPr>
            <a:r>
              <a:rPr lang="en-GB" sz="1400" i="1" dirty="0" smtClean="0">
                <a:solidFill>
                  <a:srgbClr val="002060"/>
                </a:solidFill>
                <a:latin typeface="Calibri" pitchFamily="34" charset="0"/>
                <a:cs typeface="Calibri" pitchFamily="34" charset="0"/>
              </a:rPr>
              <a:t>The hearing is likely to make a decision significantly affecting contact or possibility of contact between individual and child </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“Likely” hearing decision is to be taken to be the decision recommended by the local authority</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“Significantly” affecting contact: significance should be considered from perspective of the individual and the child – changes in frequency, duration, supervision likely to be significant.</a:t>
            </a:r>
          </a:p>
          <a:p>
            <a:pPr eaLnBrk="1" hangingPunct="1">
              <a:buFont typeface="Wingdings" pitchFamily="2" charset="2"/>
              <a:buChar char="§"/>
            </a:pPr>
            <a:r>
              <a:rPr lang="en-GB" sz="1400" dirty="0" smtClean="0">
                <a:solidFill>
                  <a:srgbClr val="002060"/>
                </a:solidFill>
                <a:latin typeface="Calibri" pitchFamily="34" charset="0"/>
                <a:cs typeface="Calibri" pitchFamily="34" charset="0"/>
              </a:rPr>
              <a:t>Whether the decision is an interim decision is not likely to be relevant in considering whether it significantly affects contact.</a:t>
            </a:r>
          </a:p>
          <a:p>
            <a:pPr eaLnBrk="1" hangingPunct="1"/>
            <a:endParaRPr lang="en-GB" sz="1400" dirty="0" smtClean="0"/>
          </a:p>
          <a:p>
            <a:pPr eaLnBrk="1" hangingPunct="1"/>
            <a:endParaRPr lang="en-GB" sz="1400" dirty="0" smtClean="0"/>
          </a:p>
          <a:p>
            <a:pPr marL="0" indent="0">
              <a:buNone/>
            </a:pPr>
            <a:r>
              <a:rPr lang="en-GB" sz="2400" dirty="0" smtClean="0">
                <a:solidFill>
                  <a:srgbClr val="002060"/>
                </a:solidFill>
                <a:latin typeface="Calibri" pitchFamily="34" charset="0"/>
                <a:cs typeface="Calibri" pitchFamily="34" charset="0"/>
              </a:rPr>
              <a:t>Decision is to be taken to be one “significantly affecting contact or possibility of contact” if:</a:t>
            </a:r>
          </a:p>
          <a:p>
            <a:pPr lvl="1">
              <a:buFont typeface="Wingdings" pitchFamily="2" charset="2"/>
              <a:buChar char="§"/>
            </a:pPr>
            <a:r>
              <a:rPr lang="en-GB" sz="2400" dirty="0" smtClean="0">
                <a:solidFill>
                  <a:srgbClr val="002060"/>
                </a:solidFill>
                <a:latin typeface="Calibri" pitchFamily="34" charset="0"/>
                <a:cs typeface="Calibri" pitchFamily="34" charset="0"/>
              </a:rPr>
              <a:t>The decision is likely to have the effect of significantly changing the current contact arrangements, whatever the basis for those arrangements (contact direction, family or local authority arrangements)</a:t>
            </a:r>
          </a:p>
          <a:p>
            <a:pPr marL="457200" lvl="1" indent="0">
              <a:buNone/>
            </a:pPr>
            <a:r>
              <a:rPr lang="en-GB" sz="2400" dirty="0" smtClean="0">
                <a:solidFill>
                  <a:srgbClr val="002060"/>
                </a:solidFill>
                <a:latin typeface="Calibri" pitchFamily="34" charset="0"/>
                <a:cs typeface="Calibri" pitchFamily="34" charset="0"/>
              </a:rPr>
              <a:t>OR</a:t>
            </a:r>
          </a:p>
          <a:p>
            <a:pPr lvl="1">
              <a:buFont typeface="Wingdings" pitchFamily="2" charset="2"/>
              <a:buChar char="§"/>
            </a:pPr>
            <a:r>
              <a:rPr lang="en-GB" sz="2400" dirty="0" smtClean="0">
                <a:solidFill>
                  <a:srgbClr val="002060"/>
                </a:solidFill>
                <a:latin typeface="Calibri" pitchFamily="34" charset="0"/>
                <a:cs typeface="Calibri" pitchFamily="34" charset="0"/>
              </a:rPr>
              <a:t>Although the hearing is </a:t>
            </a:r>
            <a:r>
              <a:rPr lang="en-GB" sz="2400" u="sng" dirty="0" smtClean="0">
                <a:solidFill>
                  <a:srgbClr val="002060"/>
                </a:solidFill>
                <a:latin typeface="Calibri" pitchFamily="34" charset="0"/>
                <a:cs typeface="Calibri" pitchFamily="34" charset="0"/>
              </a:rPr>
              <a:t>not </a:t>
            </a:r>
            <a:r>
              <a:rPr lang="en-GB" sz="2400" dirty="0" smtClean="0">
                <a:solidFill>
                  <a:srgbClr val="002060"/>
                </a:solidFill>
                <a:latin typeface="Calibri" pitchFamily="34" charset="0"/>
                <a:cs typeface="Calibri" pitchFamily="34" charset="0"/>
              </a:rPr>
              <a:t>likely to make a decision which significantly changes the current contact arrangements, whatever their basis (due to the local authority not recommending such a change), the individual, the child or an RP wants the hearing to make such a decision (or wants the arrangements to be significantly different).</a:t>
            </a:r>
          </a:p>
          <a:p>
            <a:pPr lvl="1">
              <a:buFont typeface="Wingdings" pitchFamily="2" charset="2"/>
              <a:buChar char="§"/>
            </a:pPr>
            <a:endParaRPr lang="en-GB" sz="2400" dirty="0" smtClean="0">
              <a:solidFill>
                <a:srgbClr val="002060"/>
              </a:solidFill>
              <a:latin typeface="Calibri" pitchFamily="34" charset="0"/>
              <a:cs typeface="Calibri" pitchFamily="34" charset="0"/>
            </a:endParaRPr>
          </a:p>
          <a:p>
            <a:pPr>
              <a:buFont typeface="Wingdings" pitchFamily="2" charset="2"/>
              <a:buChar char="§"/>
            </a:pPr>
            <a:r>
              <a:rPr lang="en-GB" sz="2800" dirty="0" smtClean="0">
                <a:solidFill>
                  <a:srgbClr val="002060"/>
                </a:solidFill>
                <a:latin typeface="Calibri" pitchFamily="34" charset="0"/>
                <a:cs typeface="Calibri" pitchFamily="34" charset="0"/>
              </a:rPr>
              <a:t>Capacity to form a view is to be assessed in light of capacity to make use of participation rights, </a:t>
            </a:r>
            <a:r>
              <a:rPr lang="en-GB" sz="2800" dirty="0" err="1" smtClean="0">
                <a:solidFill>
                  <a:srgbClr val="002060"/>
                </a:solidFill>
                <a:latin typeface="Calibri" pitchFamily="34" charset="0"/>
                <a:cs typeface="Calibri" pitchFamily="34" charset="0"/>
              </a:rPr>
              <a:t>i.e</a:t>
            </a:r>
            <a:r>
              <a:rPr lang="en-GB" sz="2800" dirty="0" smtClean="0">
                <a:solidFill>
                  <a:srgbClr val="002060"/>
                </a:solidFill>
                <a:latin typeface="Calibri" pitchFamily="34" charset="0"/>
                <a:cs typeface="Calibri" pitchFamily="34" charset="0"/>
              </a:rPr>
              <a:t>:</a:t>
            </a:r>
          </a:p>
          <a:p>
            <a:pPr lvl="1">
              <a:buFont typeface="Wingdings" pitchFamily="2" charset="2"/>
              <a:buChar char="§"/>
            </a:pPr>
            <a:r>
              <a:rPr lang="en-GB" dirty="0" smtClean="0">
                <a:solidFill>
                  <a:srgbClr val="002060"/>
                </a:solidFill>
                <a:latin typeface="Calibri" pitchFamily="34" charset="0"/>
                <a:cs typeface="Calibri" pitchFamily="34" charset="0"/>
              </a:rPr>
              <a:t>Attend hearing and participate in it</a:t>
            </a:r>
          </a:p>
          <a:p>
            <a:pPr lvl="1">
              <a:buFont typeface="Wingdings" pitchFamily="2" charset="2"/>
              <a:buChar char="§"/>
            </a:pPr>
            <a:r>
              <a:rPr lang="en-GB" dirty="0" smtClean="0">
                <a:solidFill>
                  <a:srgbClr val="002060"/>
                </a:solidFill>
                <a:latin typeface="Calibri" pitchFamily="34" charset="0"/>
                <a:cs typeface="Calibri" pitchFamily="34" charset="0"/>
              </a:rPr>
              <a:t>Provide a report</a:t>
            </a:r>
          </a:p>
          <a:p>
            <a:pPr lvl="1">
              <a:buFont typeface="Wingdings" pitchFamily="2" charset="2"/>
              <a:buChar char="§"/>
            </a:pPr>
            <a:r>
              <a:rPr lang="en-GB" dirty="0" smtClean="0">
                <a:solidFill>
                  <a:srgbClr val="002060"/>
                </a:solidFill>
                <a:latin typeface="Calibri" pitchFamily="34" charset="0"/>
                <a:cs typeface="Calibri" pitchFamily="34" charset="0"/>
              </a:rPr>
              <a:t>Understand the notification from the reporter</a:t>
            </a:r>
          </a:p>
          <a:p>
            <a:pPr lvl="1">
              <a:buFont typeface="Wingdings" pitchFamily="2" charset="2"/>
              <a:buChar char="§"/>
            </a:pPr>
            <a:endParaRPr lang="en-GB" sz="2400" dirty="0" smtClean="0">
              <a:solidFill>
                <a:srgbClr val="002060"/>
              </a:solidFill>
              <a:latin typeface="Calibri" pitchFamily="34" charset="0"/>
              <a:cs typeface="Calibri" pitchFamily="34" charset="0"/>
            </a:endParaRPr>
          </a:p>
          <a:p>
            <a:pPr eaLnBrk="1" hangingPunct="1"/>
            <a:endParaRPr lang="en-GB" sz="1400" dirty="0" smtClean="0"/>
          </a:p>
        </p:txBody>
      </p:sp>
      <p:sp>
        <p:nvSpPr>
          <p:cNvPr id="2" name="Rectangle 1"/>
          <p:cNvSpPr/>
          <p:nvPr/>
        </p:nvSpPr>
        <p:spPr>
          <a:xfrm>
            <a:off x="555625" y="3808363"/>
            <a:ext cx="5686424" cy="2585323"/>
          </a:xfrm>
          <a:prstGeom prst="rect">
            <a:avLst/>
          </a:prstGeom>
        </p:spPr>
        <p:txBody>
          <a:bodyPr wrap="square">
            <a:spAutoFit/>
          </a:bodyPr>
          <a:lstStyle/>
          <a:p>
            <a:r>
              <a:rPr lang="en-GB" dirty="0" smtClean="0"/>
              <a:t>•Will look later at what reporter is to do to decide whether criteria met.</a:t>
            </a:r>
          </a:p>
          <a:p>
            <a:endParaRPr lang="en-GB" dirty="0"/>
          </a:p>
          <a:p>
            <a:r>
              <a:rPr lang="en-GB" dirty="0" smtClean="0"/>
              <a:t>•Make point that PHP should only be required where an individual wants question of whether they have participation rights considered, AND reporter does not think the criteria apply.</a:t>
            </a:r>
            <a:endParaRPr lang="en-GB" dirty="0"/>
          </a:p>
          <a:p>
            <a:endParaRPr lang="en-GB" dirty="0" smtClean="0"/>
          </a:p>
          <a:p>
            <a:endParaRPr lang="en-GB" dirty="0" smtClean="0"/>
          </a:p>
        </p:txBody>
      </p:sp>
    </p:spTree>
    <p:extLst>
      <p:ext uri="{BB962C8B-B14F-4D97-AF65-F5344CB8AC3E}">
        <p14:creationId xmlns:p14="http://schemas.microsoft.com/office/powerpoint/2010/main" val="205286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840005948"/>
      </p:ext>
    </p:extLst>
  </p:cSld>
  <p:clrMapOvr>
    <a:masterClrMapping/>
  </p:clrMapOvr>
  <p:transition spd="slow" advTm="70263">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873038487"/>
      </p:ext>
    </p:extLst>
  </p:cSld>
  <p:clrMapOvr>
    <a:masterClrMapping/>
  </p:clrMapOvr>
  <p:transition spd="slow" advTm="70263">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617196664"/>
      </p:ext>
    </p:extLst>
  </p:cSld>
  <p:clrMapOvr>
    <a:masterClrMapping/>
  </p:clrMapOvr>
  <p:transition spd="slow" advTm="70263">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163183142"/>
      </p:ext>
    </p:extLst>
  </p:cSld>
  <p:clrMapOvr>
    <a:masterClrMapping/>
  </p:clrMapOvr>
  <p:transition spd="slow" advTm="70263">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3946056295"/>
      </p:ext>
    </p:extLst>
  </p:cSld>
  <p:clrMapOvr>
    <a:masterClrMapping/>
  </p:clrMapOvr>
  <p:transition spd="slow" advTm="70263">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760880229"/>
      </p:ext>
    </p:extLst>
  </p:cSld>
  <p:clrMapOvr>
    <a:masterClrMapping/>
  </p:clrMapOvr>
  <p:transition spd="slow" advTm="70263">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3394492146"/>
      </p:ext>
    </p:extLst>
  </p:cSld>
  <p:clrMapOvr>
    <a:masterClrMapping/>
  </p:clrMapOvr>
  <p:transition spd="slow" advTm="70263">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2959423946"/>
      </p:ext>
    </p:extLst>
  </p:cSld>
  <p:clrMapOvr>
    <a:masterClrMapping/>
  </p:clrMapOvr>
  <p:transition spd="slow" advTm="70263">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149982845"/>
      </p:ext>
    </p:extLst>
  </p:cSld>
  <p:clrMapOvr>
    <a:masterClrMapping/>
  </p:clrMapOvr>
  <p:transition spd="slow" advTm="70263">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2215044060"/>
      </p:ext>
    </p:extLst>
  </p:cSld>
  <p:clrMapOvr>
    <a:masterClrMapping/>
  </p:clrMapOvr>
  <p:transition spd="slow" advTm="70263">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4DDD50-EFE5-4B26-80AF-79DDF3706168}" type="datetimeFigureOut">
              <a:rPr lang="en-GB" smtClean="0"/>
              <a:pPr/>
              <a:t>07/09/2021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1A3DF0-371A-4114-AAF1-10795369AF25}" type="slidenum">
              <a:rPr lang="en-GB" smtClean="0"/>
              <a:pPr/>
              <a:t>‹#›</a:t>
            </a:fld>
            <a:endParaRPr lang="en-GB"/>
          </a:p>
        </p:txBody>
      </p:sp>
    </p:spTree>
    <p:extLst>
      <p:ext uri="{BB962C8B-B14F-4D97-AF65-F5344CB8AC3E}">
        <p14:creationId xmlns:p14="http://schemas.microsoft.com/office/powerpoint/2010/main" val="144127806"/>
      </p:ext>
    </p:extLst>
  </p:cSld>
  <p:clrMapOvr>
    <a:masterClrMapping/>
  </p:clrMapOvr>
  <p:transition spd="slow" advTm="70263">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DDD50-EFE5-4B26-80AF-79DDF3706168}" type="datetimeFigureOut">
              <a:rPr lang="en-GB" smtClean="0"/>
              <a:pPr/>
              <a:t>07/09/2021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A3DF0-371A-4114-AAF1-10795369AF25}" type="slidenum">
              <a:rPr lang="en-GB" smtClean="0"/>
              <a:pPr/>
              <a:t>‹#›</a:t>
            </a:fld>
            <a:endParaRPr lang="en-GB"/>
          </a:p>
        </p:txBody>
      </p:sp>
    </p:spTree>
    <p:extLst>
      <p:ext uri="{BB962C8B-B14F-4D97-AF65-F5344CB8AC3E}">
        <p14:creationId xmlns:p14="http://schemas.microsoft.com/office/powerpoint/2010/main" val="2120810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70263">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21.png"/><Relationship Id="rId4" Type="http://schemas.openxmlformats.org/officeDocument/2006/relationships/hyperlink" Target="https://www.scra.gov.uk/wp-content/uploads/2021/07/Briefing-Note-for-social-workers-on-attendance-options-for-Childrens-Hearings-Juy-202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N350023\Pictures\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805" y="356343"/>
            <a:ext cx="11678195" cy="6501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3874" y="982651"/>
            <a:ext cx="9144000" cy="1118358"/>
          </a:xfrm>
        </p:spPr>
        <p:txBody>
          <a:bodyPr>
            <a:normAutofit/>
          </a:bodyPr>
          <a:lstStyle/>
          <a:p>
            <a:r>
              <a:rPr lang="en-GB" sz="4400" b="1" dirty="0" smtClean="0">
                <a:latin typeface="Kristen ITC" pitchFamily="66" charset="0"/>
              </a:rPr>
              <a:t>Children (Scotland ) Act 2020</a:t>
            </a:r>
            <a:endParaRPr lang="en-GB" sz="4400" b="1" dirty="0">
              <a:latin typeface="Kristen ITC" pitchFamily="66" charset="0"/>
            </a:endParaRPr>
          </a:p>
        </p:txBody>
      </p:sp>
      <p:sp>
        <p:nvSpPr>
          <p:cNvPr id="3" name="Subtitle 2"/>
          <p:cNvSpPr>
            <a:spLocks noGrp="1"/>
          </p:cNvSpPr>
          <p:nvPr>
            <p:ph type="subTitle" idx="1"/>
          </p:nvPr>
        </p:nvSpPr>
        <p:spPr>
          <a:xfrm>
            <a:off x="1332932" y="2428342"/>
            <a:ext cx="9144000" cy="1655762"/>
          </a:xfrm>
        </p:spPr>
        <p:txBody>
          <a:bodyPr/>
          <a:lstStyle/>
          <a:p>
            <a:r>
              <a:rPr lang="en-GB" b="1" dirty="0" smtClean="0"/>
              <a:t>July 2021 Changes – Information for SCRA Partners</a:t>
            </a:r>
            <a:endParaRPr lang="en-GB" b="1" dirty="0"/>
          </a:p>
        </p:txBody>
      </p:sp>
    </p:spTree>
    <p:extLst>
      <p:ext uri="{BB962C8B-B14F-4D97-AF65-F5344CB8AC3E}">
        <p14:creationId xmlns:p14="http://schemas.microsoft.com/office/powerpoint/2010/main" val="1205220137"/>
      </p:ext>
    </p:extLst>
  </p:cSld>
  <p:clrMapOvr>
    <a:masterClrMapping/>
  </p:clrMapOvr>
  <p:transition spd="slow" advTm="70263">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3" name="Rectangle 2"/>
          <p:cNvSpPr/>
          <p:nvPr/>
        </p:nvSpPr>
        <p:spPr>
          <a:xfrm>
            <a:off x="0" y="0"/>
            <a:ext cx="2654894" cy="892552"/>
          </a:xfrm>
          <a:prstGeom prst="rect">
            <a:avLst/>
          </a:prstGeom>
        </p:spPr>
        <p:txBody>
          <a:bodyPr wrap="none">
            <a:spAutoFit/>
          </a:bodyPr>
          <a:lstStyle/>
          <a:p>
            <a:r>
              <a:rPr lang="en-GB" sz="2800" b="1" dirty="0">
                <a:solidFill>
                  <a:srgbClr val="002060"/>
                </a:solidFill>
                <a:latin typeface="Calibri" panose="020F0502020204030204" pitchFamily="34" charset="0"/>
                <a:cs typeface="Calibri" panose="020F0502020204030204" pitchFamily="34" charset="0"/>
              </a:rPr>
              <a:t> </a:t>
            </a:r>
            <a:endParaRPr lang="en-GB" sz="2800" b="1" dirty="0" smtClean="0">
              <a:solidFill>
                <a:srgbClr val="002060"/>
              </a:solidFill>
              <a:latin typeface="Calibri" panose="020F0502020204030204" pitchFamily="34" charset="0"/>
              <a:cs typeface="Calibri" panose="020F0502020204030204" pitchFamily="34" charset="0"/>
            </a:endParaRPr>
          </a:p>
          <a:p>
            <a:r>
              <a:rPr lang="en-GB" sz="2400" b="1" dirty="0" smtClean="0">
                <a:latin typeface="Kristen ITC" pitchFamily="66" charset="0"/>
              </a:rPr>
              <a:t>Review </a:t>
            </a:r>
            <a:r>
              <a:rPr lang="en-GB" sz="2400" b="1" dirty="0">
                <a:latin typeface="Kristen ITC" pitchFamily="66" charset="0"/>
              </a:rPr>
              <a:t>Hearings</a:t>
            </a:r>
          </a:p>
        </p:txBody>
      </p:sp>
      <p:sp>
        <p:nvSpPr>
          <p:cNvPr id="6" name="Rectangle 3"/>
          <p:cNvSpPr txBox="1">
            <a:spLocks noChangeArrowheads="1"/>
          </p:cNvSpPr>
          <p:nvPr/>
        </p:nvSpPr>
        <p:spPr bwMode="auto">
          <a:xfrm>
            <a:off x="818866" y="1676401"/>
            <a:ext cx="10631606" cy="42973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200" dirty="0">
                <a:solidFill>
                  <a:schemeClr val="tx1"/>
                </a:solidFill>
                <a:latin typeface="Calibri" pitchFamily="34" charset="0"/>
              </a:rPr>
              <a:t>There are two key changes which expand the types of review </a:t>
            </a:r>
            <a:r>
              <a:rPr lang="en-GB" sz="2200" dirty="0" smtClean="0">
                <a:solidFill>
                  <a:schemeClr val="tx1"/>
                </a:solidFill>
                <a:latin typeface="Calibri" pitchFamily="34" charset="0"/>
              </a:rPr>
              <a:t>hearing – a section 132A review</a:t>
            </a:r>
          </a:p>
          <a:p>
            <a:pPr>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Person with participation rights at a hearing that made, continued or varied the CSO can request a  review hearing after </a:t>
            </a:r>
            <a:r>
              <a:rPr lang="en-GB" sz="2200" dirty="0" smtClean="0">
                <a:solidFill>
                  <a:schemeClr val="tx1"/>
                </a:solidFill>
                <a:latin typeface="Calibri" pitchFamily="34" charset="0"/>
              </a:rPr>
              <a:t>3 months </a:t>
            </a:r>
            <a:r>
              <a:rPr lang="en-GB" sz="2200" dirty="0">
                <a:solidFill>
                  <a:schemeClr val="tx1"/>
                </a:solidFill>
                <a:latin typeface="Calibri" pitchFamily="34" charset="0"/>
              </a:rPr>
              <a:t>– same as child and </a:t>
            </a:r>
            <a:r>
              <a:rPr lang="en-GB" sz="2200" dirty="0" smtClean="0">
                <a:solidFill>
                  <a:schemeClr val="tx1"/>
                </a:solidFill>
                <a:latin typeface="Calibri" pitchFamily="34" charset="0"/>
              </a:rPr>
              <a:t>RPs</a:t>
            </a:r>
          </a:p>
          <a:p>
            <a:pPr>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Person who did not attend the most recent hearing where CSO made, varied or continued can request a review straight away if certain limited criteria are met</a:t>
            </a:r>
          </a:p>
          <a:p>
            <a:pPr>
              <a:buFont typeface="Wingdings" panose="05000000000000000000" pitchFamily="2" charset="2"/>
              <a:buChar char="§"/>
            </a:pPr>
            <a:endParaRPr lang="en-GB" sz="2800" dirty="0">
              <a:solidFill>
                <a:srgbClr val="002060"/>
              </a:solidFill>
              <a:latin typeface="Calibri" panose="020F0502020204030204" pitchFamily="34" charset="0"/>
              <a:cs typeface="Calibri" panose="020F0502020204030204" pitchFamily="34" charset="0"/>
            </a:endParaRPr>
          </a:p>
        </p:txBody>
      </p:sp>
      <p:pic>
        <p:nvPicPr>
          <p:cNvPr id="15362" name="Picture 2" descr="Vector Clipart of a Childs Sketch of a Happy Girl in a Wheelchair Playing  with Her Friend by Prawny - #316"/>
          <p:cNvPicPr>
            <a:picLocks noChangeAspect="1" noChangeArrowheads="1"/>
          </p:cNvPicPr>
          <p:nvPr/>
        </p:nvPicPr>
        <p:blipFill>
          <a:blip r:embed="rId3" cstate="print"/>
          <a:srcRect b="13260"/>
          <a:stretch>
            <a:fillRect/>
          </a:stretch>
        </p:blipFill>
        <p:spPr bwMode="auto">
          <a:xfrm>
            <a:off x="9594376" y="4815655"/>
            <a:ext cx="2305239" cy="2042345"/>
          </a:xfrm>
          <a:prstGeom prst="rect">
            <a:avLst/>
          </a:prstGeom>
          <a:noFill/>
        </p:spPr>
      </p:pic>
    </p:spTree>
    <p:extLst>
      <p:ext uri="{BB962C8B-B14F-4D97-AF65-F5344CB8AC3E}">
        <p14:creationId xmlns:p14="http://schemas.microsoft.com/office/powerpoint/2010/main" val="2849564207"/>
      </p:ext>
    </p:extLst>
  </p:cSld>
  <p:clrMapOvr>
    <a:masterClrMapping/>
  </p:clrMapOvr>
  <p:transition spd="slow" advTm="70263">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a:latin typeface="Kristen ITC" pitchFamily="66" charset="0"/>
              </a:rPr>
              <a:t>Contact Directions </a:t>
            </a:r>
          </a:p>
        </p:txBody>
      </p:sp>
      <p:sp>
        <p:nvSpPr>
          <p:cNvPr id="7170" name="Rectangle 3"/>
          <p:cNvSpPr>
            <a:spLocks noChangeArrowheads="1"/>
          </p:cNvSpPr>
          <p:nvPr/>
        </p:nvSpPr>
        <p:spPr bwMode="auto">
          <a:xfrm>
            <a:off x="736979" y="1108834"/>
            <a:ext cx="10699845" cy="5394325"/>
          </a:xfrm>
          <a:prstGeom prst="rect">
            <a:avLst/>
          </a:prstGeom>
          <a:noFill/>
          <a:ln w="9525">
            <a:noFill/>
            <a:miter lim="800000"/>
            <a:headEnd/>
            <a:tailEnd/>
          </a:ln>
        </p:spPr>
        <p:txBody>
          <a:bodyPr/>
          <a:lstStyle/>
          <a:p>
            <a:pPr marL="342900" indent="-342900">
              <a:spcBef>
                <a:spcPct val="20000"/>
              </a:spcBef>
              <a:buFont typeface="Wingdings" panose="05000000000000000000" pitchFamily="2" charset="2"/>
              <a:buChar char="§"/>
            </a:pPr>
            <a:r>
              <a:rPr lang="en-GB" sz="2200" dirty="0">
                <a:latin typeface="Calibri" pitchFamily="34" charset="0"/>
              </a:rPr>
              <a:t>There is new duty on a children’s hearing to consider whether to make a contact direction in relation a sibling, and anyone with whom the child has resided and with whom the child has an ongoing sibling-like </a:t>
            </a:r>
            <a:r>
              <a:rPr lang="en-GB" sz="2200" dirty="0" smtClean="0">
                <a:latin typeface="Calibri" pitchFamily="34" charset="0"/>
              </a:rPr>
              <a:t>relationship</a:t>
            </a:r>
          </a:p>
          <a:p>
            <a:pPr marL="342900" indent="-342900">
              <a:spcBef>
                <a:spcPct val="20000"/>
              </a:spcBef>
              <a:buFont typeface="Wingdings" panose="05000000000000000000" pitchFamily="2" charset="2"/>
              <a:buChar char="§"/>
            </a:pPr>
            <a:endParaRPr lang="en-GB" sz="2200" dirty="0">
              <a:latin typeface="Calibri" pitchFamily="34" charset="0"/>
            </a:endParaRPr>
          </a:p>
          <a:p>
            <a:pPr marL="342900" indent="-342900">
              <a:spcBef>
                <a:spcPct val="20000"/>
              </a:spcBef>
              <a:buFont typeface="Wingdings" panose="05000000000000000000" pitchFamily="2" charset="2"/>
              <a:buChar char="§"/>
            </a:pPr>
            <a:r>
              <a:rPr lang="en-GB" sz="2200" dirty="0">
                <a:latin typeface="Calibri" pitchFamily="34" charset="0"/>
              </a:rPr>
              <a:t>Duty is only in relation to someone who does not reside with the </a:t>
            </a:r>
            <a:r>
              <a:rPr lang="en-GB" sz="2200" dirty="0" smtClean="0">
                <a:latin typeface="Calibri" pitchFamily="34" charset="0"/>
              </a:rPr>
              <a:t>child</a:t>
            </a:r>
          </a:p>
          <a:p>
            <a:pPr marL="342900" indent="-342900">
              <a:spcBef>
                <a:spcPct val="20000"/>
              </a:spcBef>
              <a:buFont typeface="Wingdings" panose="05000000000000000000" pitchFamily="2" charset="2"/>
              <a:buChar char="§"/>
            </a:pPr>
            <a:endParaRPr lang="en-GB" sz="2200" dirty="0">
              <a:latin typeface="Calibri" pitchFamily="34" charset="0"/>
            </a:endParaRPr>
          </a:p>
          <a:p>
            <a:pPr marL="342900" indent="-342900">
              <a:spcBef>
                <a:spcPct val="20000"/>
              </a:spcBef>
              <a:buFont typeface="Wingdings" panose="05000000000000000000" pitchFamily="2" charset="2"/>
              <a:buChar char="§"/>
            </a:pPr>
            <a:r>
              <a:rPr lang="en-GB" sz="2200" dirty="0">
                <a:latin typeface="Calibri" pitchFamily="34" charset="0"/>
              </a:rPr>
              <a:t>NB: these duties relate to a wider group of people than the participation rights for hearings </a:t>
            </a:r>
            <a:endParaRPr lang="en-GB" sz="2200" dirty="0" smtClean="0">
              <a:latin typeface="Calibri" pitchFamily="34" charset="0"/>
            </a:endParaRPr>
          </a:p>
          <a:p>
            <a:pPr marL="342900" indent="-342900">
              <a:spcBef>
                <a:spcPct val="20000"/>
              </a:spcBef>
              <a:buFont typeface="Wingdings" panose="05000000000000000000" pitchFamily="2" charset="2"/>
              <a:buChar char="§"/>
            </a:pPr>
            <a:endParaRPr lang="en-GB" sz="2200" dirty="0">
              <a:latin typeface="Calibri" pitchFamily="34" charset="0"/>
            </a:endParaRPr>
          </a:p>
          <a:p>
            <a:pPr marL="342900" indent="-342900">
              <a:spcBef>
                <a:spcPct val="20000"/>
              </a:spcBef>
              <a:buFont typeface="Wingdings" panose="05000000000000000000" pitchFamily="2" charset="2"/>
              <a:buChar char="§"/>
            </a:pPr>
            <a:r>
              <a:rPr lang="en-GB" sz="2200" dirty="0">
                <a:latin typeface="Calibri" pitchFamily="34" charset="0"/>
              </a:rPr>
              <a:t>NB: no change to the principles to be applied: welfare is paramount; child’s views; minimum intervention</a:t>
            </a:r>
          </a:p>
          <a:p>
            <a:pPr marL="342900" indent="-342900">
              <a:spcBef>
                <a:spcPct val="20000"/>
              </a:spcBef>
              <a:buFont typeface="Wingdings" panose="05000000000000000000" pitchFamily="2" charset="2"/>
              <a:buChar char="§"/>
            </a:pPr>
            <a:endParaRPr lang="en-GB" sz="2500" dirty="0">
              <a:solidFill>
                <a:srgbClr val="002060"/>
              </a:solidFill>
              <a:latin typeface="Calibri" pitchFamily="34" charset="0"/>
            </a:endParaRPr>
          </a:p>
        </p:txBody>
      </p:sp>
      <p:pic>
        <p:nvPicPr>
          <p:cNvPr id="13313" name="Picture 1"/>
          <p:cNvPicPr>
            <a:picLocks noChangeAspect="1" noChangeArrowheads="1"/>
          </p:cNvPicPr>
          <p:nvPr/>
        </p:nvPicPr>
        <p:blipFill>
          <a:blip r:embed="rId3" cstate="print"/>
          <a:srcRect t="41954" r="73756"/>
          <a:stretch>
            <a:fillRect/>
          </a:stretch>
        </p:blipFill>
        <p:spPr bwMode="auto">
          <a:xfrm>
            <a:off x="9504358" y="4885898"/>
            <a:ext cx="2505672" cy="2251881"/>
          </a:xfrm>
          <a:prstGeom prst="rect">
            <a:avLst/>
          </a:prstGeom>
          <a:noFill/>
          <a:ln w="9525">
            <a:noFill/>
            <a:miter lim="800000"/>
            <a:headEnd/>
            <a:tailEnd/>
          </a:ln>
        </p:spPr>
      </p:pic>
    </p:spTree>
    <p:extLst>
      <p:ext uri="{BB962C8B-B14F-4D97-AF65-F5344CB8AC3E}">
        <p14:creationId xmlns:p14="http://schemas.microsoft.com/office/powerpoint/2010/main" val="545177759"/>
      </p:ext>
    </p:extLst>
  </p:cSld>
  <p:clrMapOvr>
    <a:masterClrMapping/>
  </p:clrMapOvr>
  <p:transition spd="slow" advTm="70263">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709684" y="1181100"/>
            <a:ext cx="10727140" cy="5295900"/>
          </a:xfrm>
          <a:prstGeom prst="rect">
            <a:avLst/>
          </a:prstGeom>
          <a:noFill/>
          <a:ln>
            <a:miter lim="800000"/>
            <a:headEnd/>
            <a:tailEnd/>
          </a:ln>
        </p:spPr>
        <p:txBody>
          <a:bodyPr>
            <a:normAutofit/>
          </a:bodyPr>
          <a:lstStyle/>
          <a:p>
            <a:pPr eaLnBrk="1" hangingPunct="1">
              <a:buFont typeface="Wingdings" pitchFamily="2" charset="2"/>
              <a:buChar char="§"/>
            </a:pPr>
            <a:r>
              <a:rPr lang="en-GB" sz="2200" dirty="0">
                <a:latin typeface="Calibri" pitchFamily="34" charset="0"/>
              </a:rPr>
              <a:t>Reporter requires information from the local authority to ascertain whether any individuals have participation rights</a:t>
            </a:r>
            <a:r>
              <a:rPr lang="en-GB" sz="2200" dirty="0" smtClean="0">
                <a:latin typeface="Calibri" pitchFamily="34" charset="0"/>
              </a:rPr>
              <a:t>.</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dirty="0">
                <a:latin typeface="Calibri" pitchFamily="34" charset="0"/>
              </a:rPr>
              <a:t>The hearing require information to allow them to consider making a contact </a:t>
            </a:r>
            <a:r>
              <a:rPr lang="en-GB" sz="2200" dirty="0" smtClean="0">
                <a:latin typeface="Calibri" pitchFamily="34" charset="0"/>
              </a:rPr>
              <a:t>direction.</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dirty="0">
                <a:latin typeface="Calibri" pitchFamily="34" charset="0"/>
              </a:rPr>
              <a:t>Individual with participation rights </a:t>
            </a:r>
            <a:r>
              <a:rPr lang="en-GB" sz="2200" dirty="0" smtClean="0">
                <a:latin typeface="Calibri" pitchFamily="34" charset="0"/>
              </a:rPr>
              <a:t>will receive:</a:t>
            </a:r>
          </a:p>
          <a:p>
            <a:pPr eaLnBrk="1" hangingPunct="1">
              <a:buFont typeface="Wingdings" pitchFamily="2" charset="2"/>
              <a:buChar char="§"/>
            </a:pPr>
            <a:endParaRPr lang="en-GB" sz="2200" dirty="0">
              <a:latin typeface="Calibri" pitchFamily="34" charset="0"/>
            </a:endParaRPr>
          </a:p>
          <a:p>
            <a:pPr lvl="1">
              <a:buFont typeface="Wingdings" pitchFamily="2" charset="2"/>
              <a:buChar char="§"/>
            </a:pPr>
            <a:r>
              <a:rPr lang="en-GB" sz="2200" dirty="0" smtClean="0">
                <a:latin typeface="Calibri" pitchFamily="34" charset="0"/>
              </a:rPr>
              <a:t>Copy </a:t>
            </a:r>
            <a:r>
              <a:rPr lang="en-GB" sz="2200" dirty="0">
                <a:latin typeface="Calibri" pitchFamily="34" charset="0"/>
              </a:rPr>
              <a:t>of any contact direction that regulates their contact with the child</a:t>
            </a:r>
          </a:p>
          <a:p>
            <a:pPr lvl="1">
              <a:buFont typeface="Wingdings" pitchFamily="2" charset="2"/>
              <a:buChar char="§"/>
            </a:pPr>
            <a:r>
              <a:rPr lang="en-GB" sz="2200" dirty="0">
                <a:latin typeface="Calibri" pitchFamily="34" charset="0"/>
              </a:rPr>
              <a:t>Any information about the individual, their contact with the child, or how contact or the possibility of contact with the child may be affected by a decision of the children’s </a:t>
            </a:r>
            <a:r>
              <a:rPr lang="en-GB" sz="2200" dirty="0" smtClean="0">
                <a:latin typeface="Calibri" pitchFamily="34" charset="0"/>
              </a:rPr>
              <a:t>hearing</a:t>
            </a:r>
          </a:p>
          <a:p>
            <a:pPr marL="457200" lvl="1" indent="0">
              <a:buNone/>
            </a:pPr>
            <a:endParaRPr lang="en-GB" sz="2200" dirty="0">
              <a:latin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a:latin typeface="Kristen ITC" pitchFamily="66" charset="0"/>
              </a:rPr>
              <a:t>Provision of information </a:t>
            </a:r>
          </a:p>
        </p:txBody>
      </p:sp>
      <p:pic>
        <p:nvPicPr>
          <p:cNvPr id="11265" name="Picture 1"/>
          <p:cNvPicPr>
            <a:picLocks noChangeAspect="1" noChangeArrowheads="1"/>
          </p:cNvPicPr>
          <p:nvPr/>
        </p:nvPicPr>
        <p:blipFill>
          <a:blip r:embed="rId3" cstate="print"/>
          <a:srcRect b="12081"/>
          <a:stretch>
            <a:fillRect/>
          </a:stretch>
        </p:blipFill>
        <p:spPr bwMode="auto">
          <a:xfrm>
            <a:off x="10029825" y="4998919"/>
            <a:ext cx="2162175" cy="1859081"/>
          </a:xfrm>
          <a:prstGeom prst="rect">
            <a:avLst/>
          </a:prstGeom>
          <a:noFill/>
          <a:ln w="9525">
            <a:noFill/>
            <a:miter lim="800000"/>
            <a:headEnd/>
            <a:tailEnd/>
          </a:ln>
        </p:spPr>
      </p:pic>
    </p:spTree>
    <p:extLst>
      <p:ext uri="{BB962C8B-B14F-4D97-AF65-F5344CB8AC3E}">
        <p14:creationId xmlns:p14="http://schemas.microsoft.com/office/powerpoint/2010/main" val="1334056248"/>
      </p:ext>
    </p:extLst>
  </p:cSld>
  <p:clrMapOvr>
    <a:masterClrMapping/>
  </p:clrMapOvr>
  <p:transition spd="slow" advTm="70263">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7170" name="Rectangle 3"/>
          <p:cNvSpPr>
            <a:spLocks noChangeArrowheads="1"/>
          </p:cNvSpPr>
          <p:nvPr/>
        </p:nvSpPr>
        <p:spPr bwMode="auto">
          <a:xfrm>
            <a:off x="2209800" y="1147647"/>
            <a:ext cx="7772400" cy="5394325"/>
          </a:xfrm>
          <a:prstGeom prst="rect">
            <a:avLst/>
          </a:prstGeom>
          <a:noFill/>
          <a:ln w="9525">
            <a:noFill/>
            <a:miter lim="800000"/>
            <a:headEnd/>
            <a:tailEnd/>
          </a:ln>
        </p:spPr>
        <p:txBody>
          <a:bodyPr/>
          <a:lstStyle/>
          <a:p>
            <a:pPr>
              <a:spcBef>
                <a:spcPct val="20000"/>
              </a:spcBef>
            </a:pPr>
            <a:endParaRPr lang="en-GB" sz="2400" b="1" dirty="0">
              <a:solidFill>
                <a:srgbClr val="002060"/>
              </a:solidFill>
              <a:latin typeface="Calibri" pitchFamily="34" charset="0"/>
            </a:endParaRPr>
          </a:p>
        </p:txBody>
      </p:sp>
      <p:sp>
        <p:nvSpPr>
          <p:cNvPr id="3" name="Rectangle 2"/>
          <p:cNvSpPr/>
          <p:nvPr/>
        </p:nvSpPr>
        <p:spPr>
          <a:xfrm>
            <a:off x="0" y="0"/>
            <a:ext cx="6781800" cy="830997"/>
          </a:xfrm>
          <a:prstGeom prst="rect">
            <a:avLst/>
          </a:prstGeom>
        </p:spPr>
        <p:txBody>
          <a:bodyPr wrap="square">
            <a:spAutoFit/>
          </a:bodyPr>
          <a:lstStyle/>
          <a:p>
            <a:endParaRPr lang="en-GB" sz="2400" b="1" dirty="0" smtClean="0"/>
          </a:p>
          <a:p>
            <a:r>
              <a:rPr lang="en-GB" sz="2400" b="1" dirty="0" smtClean="0">
                <a:latin typeface="Kristen ITC" pitchFamily="66" charset="0"/>
              </a:rPr>
              <a:t>Attendance </a:t>
            </a:r>
            <a:r>
              <a:rPr lang="en-GB" sz="2400" b="1" dirty="0">
                <a:latin typeface="Kristen ITC" pitchFamily="66" charset="0"/>
              </a:rPr>
              <a:t>at Hearings – 3 key changes</a:t>
            </a:r>
          </a:p>
        </p:txBody>
      </p:sp>
      <p:sp>
        <p:nvSpPr>
          <p:cNvPr id="6" name="Content Placeholder 2"/>
          <p:cNvSpPr txBox="1">
            <a:spLocks/>
          </p:cNvSpPr>
          <p:nvPr/>
        </p:nvSpPr>
        <p:spPr>
          <a:xfrm>
            <a:off x="696036" y="1598555"/>
            <a:ext cx="1072714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000" dirty="0">
                <a:solidFill>
                  <a:schemeClr val="tx1"/>
                </a:solidFill>
                <a:latin typeface="Calibri" pitchFamily="34" charset="0"/>
              </a:rPr>
              <a:t>Extended Duty on Reporter to Facilitate Attendance by Electronic </a:t>
            </a:r>
            <a:r>
              <a:rPr lang="en-GB" sz="2000" dirty="0" smtClean="0">
                <a:solidFill>
                  <a:schemeClr val="tx1"/>
                </a:solidFill>
                <a:latin typeface="Calibri" pitchFamily="34" charset="0"/>
              </a:rPr>
              <a:t>Means</a:t>
            </a:r>
          </a:p>
          <a:p>
            <a:pPr>
              <a:buFont typeface="Wingdings" panose="05000000000000000000" pitchFamily="2" charset="2"/>
              <a:buChar char="§"/>
            </a:pPr>
            <a:endParaRPr lang="en-GB" sz="2000" dirty="0" smtClean="0">
              <a:solidFill>
                <a:schemeClr val="tx1"/>
              </a:solidFill>
              <a:latin typeface="Calibri" pitchFamily="34" charset="0"/>
            </a:endParaRPr>
          </a:p>
          <a:p>
            <a:pPr>
              <a:buFont typeface="Wingdings" panose="05000000000000000000" pitchFamily="2" charset="2"/>
              <a:buChar char="§"/>
            </a:pPr>
            <a:endParaRPr lang="en-GB" sz="2000" dirty="0">
              <a:solidFill>
                <a:schemeClr val="tx1"/>
              </a:solidFill>
              <a:latin typeface="Calibri" pitchFamily="34" charset="0"/>
            </a:endParaRPr>
          </a:p>
          <a:p>
            <a:pPr>
              <a:buFont typeface="Wingdings" panose="05000000000000000000" pitchFamily="2" charset="2"/>
              <a:buChar char="§"/>
            </a:pPr>
            <a:r>
              <a:rPr lang="en-GB" sz="2000" dirty="0">
                <a:solidFill>
                  <a:schemeClr val="tx1"/>
                </a:solidFill>
                <a:latin typeface="Calibri" pitchFamily="34" charset="0"/>
              </a:rPr>
              <a:t>Power of Hearing to Restrict Attendance to  Electronic Means </a:t>
            </a:r>
            <a:r>
              <a:rPr lang="en-GB" sz="2000" dirty="0" smtClean="0">
                <a:solidFill>
                  <a:schemeClr val="tx1"/>
                </a:solidFill>
                <a:latin typeface="Calibri" pitchFamily="34" charset="0"/>
              </a:rPr>
              <a:t>Only</a:t>
            </a:r>
          </a:p>
          <a:p>
            <a:pPr>
              <a:buFont typeface="Wingdings" panose="05000000000000000000" pitchFamily="2" charset="2"/>
              <a:buChar char="§"/>
            </a:pPr>
            <a:endParaRPr lang="en-GB" sz="2000" dirty="0" smtClean="0">
              <a:solidFill>
                <a:schemeClr val="tx1"/>
              </a:solidFill>
              <a:latin typeface="Calibri" pitchFamily="34" charset="0"/>
            </a:endParaRPr>
          </a:p>
          <a:p>
            <a:pPr>
              <a:buFont typeface="Wingdings" panose="05000000000000000000" pitchFamily="2" charset="2"/>
              <a:buChar char="§"/>
            </a:pPr>
            <a:endParaRPr lang="en-GB" sz="2000" dirty="0">
              <a:solidFill>
                <a:schemeClr val="tx1"/>
              </a:solidFill>
              <a:latin typeface="Calibri" pitchFamily="34" charset="0"/>
            </a:endParaRPr>
          </a:p>
          <a:p>
            <a:pPr>
              <a:buFont typeface="Wingdings" panose="05000000000000000000" pitchFamily="2" charset="2"/>
              <a:buChar char="§"/>
            </a:pPr>
            <a:r>
              <a:rPr lang="en-GB" sz="2000" dirty="0">
                <a:solidFill>
                  <a:schemeClr val="tx1"/>
                </a:solidFill>
                <a:latin typeface="Calibri" pitchFamily="34" charset="0"/>
              </a:rPr>
              <a:t>Extended Power to </a:t>
            </a:r>
            <a:r>
              <a:rPr lang="en-GB" sz="2000" dirty="0" smtClean="0">
                <a:solidFill>
                  <a:schemeClr val="tx1"/>
                </a:solidFill>
                <a:latin typeface="Calibri" pitchFamily="34" charset="0"/>
              </a:rPr>
              <a:t>Exclude</a:t>
            </a:r>
            <a:endParaRPr lang="en-GB" sz="2000" dirty="0">
              <a:solidFill>
                <a:schemeClr val="tx1"/>
              </a:solidFill>
              <a:latin typeface="Calibri" pitchFamily="34" charset="0"/>
            </a:endParaRPr>
          </a:p>
          <a:p>
            <a:pPr>
              <a:buNone/>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a:p>
            <a:pPr marL="0" indent="0">
              <a:buNone/>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
        <p:nvSpPr>
          <p:cNvPr id="33794" name="AutoShape 2" descr="9,823 Brother And Sister Cartoon Cliparts, Stock Vector and Royalty Free  Brother And Sister Cartoon Illustrations"/>
          <p:cNvSpPr>
            <a:spLocks noChangeAspect="1" noChangeArrowheads="1"/>
          </p:cNvSpPr>
          <p:nvPr/>
        </p:nvSpPr>
        <p:spPr bwMode="auto">
          <a:xfrm>
            <a:off x="155575" y="-769938"/>
            <a:ext cx="2838450" cy="16097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3795" name="Picture 3"/>
          <p:cNvPicPr>
            <a:picLocks noChangeAspect="1" noChangeArrowheads="1"/>
          </p:cNvPicPr>
          <p:nvPr/>
        </p:nvPicPr>
        <p:blipFill>
          <a:blip r:embed="rId3" cstate="print"/>
          <a:srcRect/>
          <a:stretch>
            <a:fillRect/>
          </a:stretch>
        </p:blipFill>
        <p:spPr bwMode="auto">
          <a:xfrm>
            <a:off x="7859670" y="4394579"/>
            <a:ext cx="3831770" cy="2173051"/>
          </a:xfrm>
          <a:prstGeom prst="rect">
            <a:avLst/>
          </a:prstGeom>
          <a:noFill/>
          <a:ln w="9525">
            <a:noFill/>
            <a:miter lim="800000"/>
            <a:headEnd/>
            <a:tailEnd/>
          </a:ln>
        </p:spPr>
      </p:pic>
    </p:spTree>
    <p:extLst>
      <p:ext uri="{BB962C8B-B14F-4D97-AF65-F5344CB8AC3E}">
        <p14:creationId xmlns:p14="http://schemas.microsoft.com/office/powerpoint/2010/main" val="1892221496"/>
      </p:ext>
    </p:extLst>
  </p:cSld>
  <p:clrMapOvr>
    <a:masterClrMapping/>
  </p:clrMapOvr>
  <p:transition spd="slow" advTm="70263">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7170" name="Rectangle 3"/>
          <p:cNvSpPr>
            <a:spLocks noChangeArrowheads="1"/>
          </p:cNvSpPr>
          <p:nvPr/>
        </p:nvSpPr>
        <p:spPr bwMode="auto">
          <a:xfrm>
            <a:off x="2209800" y="1147647"/>
            <a:ext cx="7772400" cy="5394325"/>
          </a:xfrm>
          <a:prstGeom prst="rect">
            <a:avLst/>
          </a:prstGeom>
          <a:noFill/>
          <a:ln w="9525">
            <a:noFill/>
            <a:miter lim="800000"/>
            <a:headEnd/>
            <a:tailEnd/>
          </a:ln>
        </p:spPr>
        <p:txBody>
          <a:bodyPr/>
          <a:lstStyle/>
          <a:p>
            <a:pPr>
              <a:spcBef>
                <a:spcPct val="20000"/>
              </a:spcBef>
            </a:pPr>
            <a:endParaRPr lang="en-GB" sz="2400" b="1" dirty="0">
              <a:solidFill>
                <a:srgbClr val="002060"/>
              </a:solidFill>
              <a:latin typeface="Calibri" pitchFamily="34" charset="0"/>
            </a:endParaRPr>
          </a:p>
        </p:txBody>
      </p:sp>
      <p:sp>
        <p:nvSpPr>
          <p:cNvPr id="6" name="Content Placeholder 2"/>
          <p:cNvSpPr txBox="1">
            <a:spLocks/>
          </p:cNvSpPr>
          <p:nvPr/>
        </p:nvSpPr>
        <p:spPr>
          <a:xfrm>
            <a:off x="2209800" y="1598555"/>
            <a:ext cx="77724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a:p>
            <a:pPr marL="0" indent="0">
              <a:buNone/>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
        <p:nvSpPr>
          <p:cNvPr id="2" name="Rectangle 1"/>
          <p:cNvSpPr/>
          <p:nvPr/>
        </p:nvSpPr>
        <p:spPr>
          <a:xfrm>
            <a:off x="0" y="0"/>
            <a:ext cx="5198859" cy="830997"/>
          </a:xfrm>
          <a:prstGeom prst="rect">
            <a:avLst/>
          </a:prstGeom>
        </p:spPr>
        <p:txBody>
          <a:bodyPr wrap="none">
            <a:spAutoFit/>
          </a:bodyPr>
          <a:lstStyle/>
          <a:p>
            <a:endParaRPr lang="en-GB" sz="2400" b="1" dirty="0" smtClean="0"/>
          </a:p>
          <a:p>
            <a:r>
              <a:rPr lang="en-GB" sz="2400" b="1" dirty="0" smtClean="0">
                <a:latin typeface="Kristen ITC" pitchFamily="66" charset="0"/>
              </a:rPr>
              <a:t>Attendance </a:t>
            </a:r>
            <a:r>
              <a:rPr lang="en-GB" sz="2400" b="1" dirty="0">
                <a:latin typeface="Kristen ITC" pitchFamily="66" charset="0"/>
              </a:rPr>
              <a:t>by Electronic Means</a:t>
            </a:r>
          </a:p>
        </p:txBody>
      </p:sp>
      <p:sp>
        <p:nvSpPr>
          <p:cNvPr id="7" name="Content Placeholder 2"/>
          <p:cNvSpPr txBox="1">
            <a:spLocks/>
          </p:cNvSpPr>
          <p:nvPr/>
        </p:nvSpPr>
        <p:spPr>
          <a:xfrm>
            <a:off x="0" y="990600"/>
            <a:ext cx="10316817" cy="46512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200" dirty="0">
                <a:solidFill>
                  <a:schemeClr val="tx1"/>
                </a:solidFill>
                <a:latin typeface="Calibri" pitchFamily="34" charset="0"/>
              </a:rPr>
              <a:t>SCRA must take all reasonable steps to enable someone to attend a PHP or children's hearing by electronic means if the following criteria is met</a:t>
            </a:r>
            <a:r>
              <a:rPr lang="en-GB" sz="2200" dirty="0" smtClean="0">
                <a:solidFill>
                  <a:schemeClr val="tx1"/>
                </a:solidFill>
                <a:latin typeface="Calibri" pitchFamily="34" charset="0"/>
              </a:rPr>
              <a:t>:</a:t>
            </a:r>
          </a:p>
          <a:p>
            <a:pPr>
              <a:buFont typeface="Wingdings" panose="05000000000000000000" pitchFamily="2" charset="2"/>
              <a:buChar char="§"/>
            </a:pPr>
            <a:endParaRPr lang="en-GB" sz="2200" dirty="0">
              <a:solidFill>
                <a:schemeClr val="tx1"/>
              </a:solidFill>
              <a:latin typeface="Calibri" pitchFamily="34" charset="0"/>
            </a:endParaRPr>
          </a:p>
          <a:p>
            <a:pPr marL="0" indent="0">
              <a:buNone/>
            </a:pPr>
            <a:r>
              <a:rPr lang="en-GB" sz="2200" dirty="0">
                <a:solidFill>
                  <a:schemeClr val="tx1"/>
                </a:solidFill>
                <a:latin typeface="Calibri" pitchFamily="34" charset="0"/>
              </a:rPr>
              <a:t>	(a) Person has a right to </a:t>
            </a:r>
            <a:r>
              <a:rPr lang="en-GB" sz="2200" dirty="0" smtClean="0">
                <a:solidFill>
                  <a:schemeClr val="tx1"/>
                </a:solidFill>
                <a:latin typeface="Calibri" pitchFamily="34" charset="0"/>
              </a:rPr>
              <a:t>attend</a:t>
            </a:r>
          </a:p>
          <a:p>
            <a:pPr marL="0" indent="0">
              <a:buNone/>
            </a:pPr>
            <a:endParaRPr lang="en-GB" sz="2200" dirty="0">
              <a:solidFill>
                <a:schemeClr val="tx1"/>
              </a:solidFill>
              <a:latin typeface="Calibri" pitchFamily="34" charset="0"/>
            </a:endParaRPr>
          </a:p>
          <a:p>
            <a:pPr marL="0" indent="0">
              <a:buNone/>
            </a:pPr>
            <a:r>
              <a:rPr lang="en-GB" sz="2200" dirty="0">
                <a:solidFill>
                  <a:schemeClr val="tx1"/>
                </a:solidFill>
                <a:latin typeface="Calibri" pitchFamily="34" charset="0"/>
              </a:rPr>
              <a:t>	(b) Person has made a request to attend by electronic </a:t>
            </a:r>
            <a:r>
              <a:rPr lang="en-GB" sz="2200" dirty="0" smtClean="0">
                <a:solidFill>
                  <a:schemeClr val="tx1"/>
                </a:solidFill>
                <a:latin typeface="Calibri" pitchFamily="34" charset="0"/>
              </a:rPr>
              <a:t>means</a:t>
            </a:r>
            <a:r>
              <a:rPr lang="en-GB" sz="2200" dirty="0">
                <a:solidFill>
                  <a:schemeClr val="tx1"/>
                </a:solidFill>
                <a:latin typeface="Calibri" pitchFamily="34" charset="0"/>
              </a:rPr>
              <a:t>, </a:t>
            </a:r>
            <a:r>
              <a:rPr lang="en-GB" sz="2200" dirty="0" smtClean="0">
                <a:solidFill>
                  <a:schemeClr val="tx1"/>
                </a:solidFill>
                <a:latin typeface="Calibri" pitchFamily="34" charset="0"/>
              </a:rPr>
              <a:t>and</a:t>
            </a:r>
          </a:p>
          <a:p>
            <a:pPr marL="0" indent="0">
              <a:buNone/>
            </a:pPr>
            <a:endParaRPr lang="en-GB" sz="2200" dirty="0">
              <a:solidFill>
                <a:schemeClr val="tx1"/>
              </a:solidFill>
              <a:latin typeface="Calibri" pitchFamily="34" charset="0"/>
            </a:endParaRPr>
          </a:p>
          <a:p>
            <a:pPr marL="0" indent="0">
              <a:buNone/>
            </a:pPr>
            <a:r>
              <a:rPr lang="en-GB" sz="2200" dirty="0">
                <a:solidFill>
                  <a:schemeClr val="tx1"/>
                </a:solidFill>
                <a:latin typeface="Calibri" pitchFamily="34" charset="0"/>
              </a:rPr>
              <a:t>	(c) the Reporter is satisfied that either:</a:t>
            </a:r>
          </a:p>
          <a:p>
            <a:pPr marL="1257300" lvl="3" indent="0">
              <a:buNone/>
            </a:pPr>
            <a:r>
              <a:rPr lang="en-GB" sz="2200" dirty="0">
                <a:solidFill>
                  <a:schemeClr val="tx1"/>
                </a:solidFill>
                <a:latin typeface="Calibri" pitchFamily="34" charset="0"/>
              </a:rPr>
              <a:t>the person has a good reason for not physically attending, or </a:t>
            </a:r>
          </a:p>
          <a:p>
            <a:pPr marL="1257300" lvl="3" indent="0">
              <a:buNone/>
            </a:pPr>
            <a:r>
              <a:rPr lang="en-GB" sz="2200" dirty="0">
                <a:solidFill>
                  <a:schemeClr val="tx1"/>
                </a:solidFill>
                <a:latin typeface="Calibri" pitchFamily="34" charset="0"/>
              </a:rPr>
              <a:t>the person would be better able to effectively participate through electronic means rather than  by physically </a:t>
            </a:r>
            <a:r>
              <a:rPr lang="en-GB" sz="2200" dirty="0" smtClean="0">
                <a:solidFill>
                  <a:schemeClr val="tx1"/>
                </a:solidFill>
                <a:latin typeface="Calibri" pitchFamily="34" charset="0"/>
              </a:rPr>
              <a:t>attending</a:t>
            </a:r>
          </a:p>
          <a:p>
            <a:pPr marL="1257300" lvl="3" indent="0">
              <a:buNone/>
            </a:pPr>
            <a:endParaRPr lang="en-GB" sz="2200" dirty="0">
              <a:solidFill>
                <a:schemeClr val="tx1"/>
              </a:solidFill>
              <a:latin typeface="Calibri" pitchFamily="34" charset="0"/>
            </a:endParaRPr>
          </a:p>
          <a:p>
            <a:pPr>
              <a:buFont typeface="Wingdings" panose="05000000000000000000" pitchFamily="2" charset="2"/>
              <a:buChar char="§"/>
            </a:pPr>
            <a:r>
              <a:rPr lang="en-GB" sz="2200" b="1" dirty="0" smtClean="0">
                <a:solidFill>
                  <a:schemeClr val="tx1"/>
                </a:solidFill>
                <a:latin typeface="Calibri" pitchFamily="34" charset="0"/>
              </a:rPr>
              <a:t>This is not the same as the arrangements a reporter will make for a Virtual Hearing. </a:t>
            </a:r>
            <a:endParaRPr lang="en-GB" sz="2200" b="1" dirty="0">
              <a:solidFill>
                <a:schemeClr val="tx1"/>
              </a:solidFill>
              <a:latin typeface="Calibri" pitchFamily="34" charset="0"/>
            </a:endParaRPr>
          </a:p>
          <a:p>
            <a:pPr>
              <a:buFont typeface="Wingdings" panose="05000000000000000000" pitchFamily="2" charset="2"/>
              <a:buChar char="§"/>
            </a:pPr>
            <a:endParaRPr lang="en-GB" sz="2800" dirty="0">
              <a:solidFill>
                <a:srgbClr val="002060"/>
              </a:solidFill>
              <a:latin typeface="Calibri" panose="020F0502020204030204" pitchFamily="34" charset="0"/>
              <a:cs typeface="Calibri" panose="020F0502020204030204" pitchFamily="34" charset="0"/>
            </a:endParaRPr>
          </a:p>
          <a:p>
            <a:pPr algn="ctr">
              <a:buFont typeface="Wingdings" panose="05000000000000000000" pitchFamily="2" charset="2"/>
              <a:buChar char="§"/>
            </a:pPr>
            <a:endParaRPr lang="en-GB" sz="2800" dirty="0">
              <a:solidFill>
                <a:srgbClr val="002060"/>
              </a:solidFill>
              <a:latin typeface="Calibri" panose="020F0502020204030204" pitchFamily="34" charset="0"/>
              <a:cs typeface="Calibri" panose="020F0502020204030204" pitchFamily="34" charset="0"/>
            </a:endParaRPr>
          </a:p>
        </p:txBody>
      </p:sp>
      <p:sp>
        <p:nvSpPr>
          <p:cNvPr id="31746" name="AutoShape 2" descr="hands using tablet cartoon Stock Vector Image &amp; Art - Alamy"/>
          <p:cNvSpPr>
            <a:spLocks noChangeAspect="1" noChangeArrowheads="1"/>
          </p:cNvSpPr>
          <p:nvPr/>
        </p:nvSpPr>
        <p:spPr bwMode="auto">
          <a:xfrm>
            <a:off x="155575" y="-876300"/>
            <a:ext cx="1704975" cy="1828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1747" name="Picture 3"/>
          <p:cNvPicPr>
            <a:picLocks noChangeAspect="1" noChangeArrowheads="1"/>
          </p:cNvPicPr>
          <p:nvPr/>
        </p:nvPicPr>
        <p:blipFill>
          <a:blip r:embed="rId3" cstate="print"/>
          <a:srcRect b="7958"/>
          <a:stretch>
            <a:fillRect/>
          </a:stretch>
        </p:blipFill>
        <p:spPr bwMode="auto">
          <a:xfrm>
            <a:off x="10137913" y="5435828"/>
            <a:ext cx="2186468" cy="1442909"/>
          </a:xfrm>
          <a:prstGeom prst="rect">
            <a:avLst/>
          </a:prstGeom>
          <a:noFill/>
          <a:ln w="9525">
            <a:noFill/>
            <a:miter lim="800000"/>
            <a:headEnd/>
            <a:tailEnd/>
          </a:ln>
        </p:spPr>
      </p:pic>
    </p:spTree>
    <p:extLst>
      <p:ext uri="{BB962C8B-B14F-4D97-AF65-F5344CB8AC3E}">
        <p14:creationId xmlns:p14="http://schemas.microsoft.com/office/powerpoint/2010/main" val="195734269"/>
      </p:ext>
    </p:extLst>
  </p:cSld>
  <p:clrMapOvr>
    <a:masterClrMapping/>
  </p:clrMapOvr>
  <p:transition spd="slow" advTm="70263">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7170" name="Rectangle 3"/>
          <p:cNvSpPr>
            <a:spLocks noChangeArrowheads="1"/>
          </p:cNvSpPr>
          <p:nvPr/>
        </p:nvSpPr>
        <p:spPr bwMode="auto">
          <a:xfrm>
            <a:off x="2209800" y="1147647"/>
            <a:ext cx="7772400" cy="5394325"/>
          </a:xfrm>
          <a:prstGeom prst="rect">
            <a:avLst/>
          </a:prstGeom>
          <a:noFill/>
          <a:ln w="9525">
            <a:noFill/>
            <a:miter lim="800000"/>
            <a:headEnd/>
            <a:tailEnd/>
          </a:ln>
        </p:spPr>
        <p:txBody>
          <a:bodyPr/>
          <a:lstStyle/>
          <a:p>
            <a:pPr>
              <a:spcBef>
                <a:spcPct val="20000"/>
              </a:spcBef>
            </a:pPr>
            <a:endParaRPr lang="en-GB" sz="2400" b="1" dirty="0">
              <a:solidFill>
                <a:srgbClr val="002060"/>
              </a:solidFill>
              <a:latin typeface="Calibri" pitchFamily="34" charset="0"/>
            </a:endParaRPr>
          </a:p>
        </p:txBody>
      </p:sp>
      <p:sp>
        <p:nvSpPr>
          <p:cNvPr id="4" name="Title 1"/>
          <p:cNvSpPr txBox="1">
            <a:spLocks/>
          </p:cNvSpPr>
          <p:nvPr/>
        </p:nvSpPr>
        <p:spPr>
          <a:xfrm>
            <a:off x="0" y="0"/>
            <a:ext cx="8229600" cy="1143000"/>
          </a:xfrm>
          <a:prstGeom prst="rect">
            <a:avLst/>
          </a:prstGeom>
        </p:spPr>
        <p:txBody>
          <a:bodyPr/>
          <a:lst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a:lstStyle>
          <a:p>
            <a:endParaRPr lang="en-GB" sz="2400" b="1" dirty="0" smtClean="0">
              <a:solidFill>
                <a:schemeClr val="tx1"/>
              </a:solidFill>
              <a:latin typeface="+mn-lt"/>
              <a:ea typeface="+mn-ea"/>
              <a:cs typeface="+mn-cs"/>
            </a:endParaRPr>
          </a:p>
          <a:p>
            <a:r>
              <a:rPr lang="en-GB" sz="2400" b="1" dirty="0" smtClean="0">
                <a:solidFill>
                  <a:schemeClr val="tx1"/>
                </a:solidFill>
                <a:latin typeface="Kristen ITC" pitchFamily="66" charset="0"/>
                <a:ea typeface="+mn-ea"/>
                <a:cs typeface="+mn-cs"/>
              </a:rPr>
              <a:t>Restricting </a:t>
            </a:r>
            <a:r>
              <a:rPr lang="en-GB" sz="2400" b="1" dirty="0">
                <a:solidFill>
                  <a:schemeClr val="tx1"/>
                </a:solidFill>
                <a:latin typeface="Kristen ITC" pitchFamily="66" charset="0"/>
                <a:ea typeface="+mn-ea"/>
                <a:cs typeface="+mn-cs"/>
              </a:rPr>
              <a:t>Attendance to by Electronic Means Only</a:t>
            </a:r>
            <a:r>
              <a:rPr lang="en-GB" sz="2400" b="1" dirty="0">
                <a:solidFill>
                  <a:schemeClr val="tx1"/>
                </a:solidFill>
                <a:latin typeface="+mn-lt"/>
                <a:ea typeface="+mn-ea"/>
                <a:cs typeface="+mn-cs"/>
              </a:rPr>
              <a:t/>
            </a:r>
            <a:br>
              <a:rPr lang="en-GB" sz="2400" b="1" dirty="0">
                <a:solidFill>
                  <a:schemeClr val="tx1"/>
                </a:solidFill>
                <a:latin typeface="+mn-lt"/>
                <a:ea typeface="+mn-ea"/>
                <a:cs typeface="+mn-cs"/>
              </a:rPr>
            </a:br>
            <a:endParaRPr lang="en-GB" sz="2400" b="1" dirty="0">
              <a:solidFill>
                <a:schemeClr val="tx1"/>
              </a:solidFill>
              <a:latin typeface="+mn-lt"/>
              <a:ea typeface="+mn-ea"/>
              <a:cs typeface="+mn-cs"/>
            </a:endParaRPr>
          </a:p>
        </p:txBody>
      </p:sp>
      <p:sp>
        <p:nvSpPr>
          <p:cNvPr id="5" name="Content Placeholder 2"/>
          <p:cNvSpPr txBox="1">
            <a:spLocks/>
          </p:cNvSpPr>
          <p:nvPr/>
        </p:nvSpPr>
        <p:spPr>
          <a:xfrm>
            <a:off x="696036" y="1394779"/>
            <a:ext cx="10863618"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200" dirty="0">
                <a:solidFill>
                  <a:schemeClr val="tx1"/>
                </a:solidFill>
                <a:latin typeface="Calibri" pitchFamily="34" charset="0"/>
              </a:rPr>
              <a:t>PHP may be arranged by a reporter – either on own initiative or following request by child, relevant person or safeguarder for a hearing to consider restricting attendance to electronic means </a:t>
            </a:r>
            <a:r>
              <a:rPr lang="en-GB" sz="2200" dirty="0" smtClean="0">
                <a:solidFill>
                  <a:schemeClr val="tx1"/>
                </a:solidFill>
                <a:latin typeface="Calibri" pitchFamily="34" charset="0"/>
              </a:rPr>
              <a:t>only</a:t>
            </a:r>
          </a:p>
          <a:p>
            <a:pPr>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PHP decision can apply to: relevant persons and their representatives, persons with participation rights and their representatives, and representatives of newspaper or </a:t>
            </a:r>
            <a:r>
              <a:rPr lang="en-GB" sz="2200" dirty="0" smtClean="0">
                <a:solidFill>
                  <a:schemeClr val="tx1"/>
                </a:solidFill>
                <a:latin typeface="Calibri" pitchFamily="34" charset="0"/>
              </a:rPr>
              <a:t>agency</a:t>
            </a:r>
          </a:p>
          <a:p>
            <a:pPr>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Cannot apply to a person who is seeking to be deemed</a:t>
            </a:r>
          </a:p>
          <a:p>
            <a:pPr algn="ctr">
              <a:buNone/>
            </a:pPr>
            <a:endParaRPr lang="en-GB" sz="1600" dirty="0">
              <a:solidFill>
                <a:srgbClr val="002060"/>
              </a:solidFill>
              <a:latin typeface="Calibri" panose="020F0502020204030204" pitchFamily="34" charset="0"/>
              <a:cs typeface="Calibri" panose="020F0502020204030204" pitchFamily="34" charset="0"/>
            </a:endParaRPr>
          </a:p>
        </p:txBody>
      </p:sp>
      <p:sp>
        <p:nvSpPr>
          <p:cNvPr id="29698" name="AutoShape 2" descr="Free Images : translate, translation, web, service, language, english,  interpreter, multilingual, elearning, information, education, foreign,  translator, inkscape, learn, browser, smartphone, hand, cartoon, product,  font, communication, technolog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9699" name="Picture 3"/>
          <p:cNvPicPr>
            <a:picLocks noChangeAspect="1" noChangeArrowheads="1"/>
          </p:cNvPicPr>
          <p:nvPr/>
        </p:nvPicPr>
        <p:blipFill>
          <a:blip r:embed="rId3" cstate="print"/>
          <a:srcRect/>
          <a:stretch>
            <a:fillRect/>
          </a:stretch>
        </p:blipFill>
        <p:spPr bwMode="auto">
          <a:xfrm>
            <a:off x="9648825" y="5057775"/>
            <a:ext cx="2543175" cy="1800225"/>
          </a:xfrm>
          <a:prstGeom prst="rect">
            <a:avLst/>
          </a:prstGeom>
          <a:noFill/>
          <a:ln w="9525">
            <a:noFill/>
            <a:miter lim="800000"/>
            <a:headEnd/>
            <a:tailEnd/>
          </a:ln>
        </p:spPr>
      </p:pic>
    </p:spTree>
    <p:extLst>
      <p:ext uri="{BB962C8B-B14F-4D97-AF65-F5344CB8AC3E}">
        <p14:creationId xmlns:p14="http://schemas.microsoft.com/office/powerpoint/2010/main" val="2615003809"/>
      </p:ext>
    </p:extLst>
  </p:cSld>
  <p:clrMapOvr>
    <a:masterClrMapping/>
  </p:clrMapOvr>
  <p:transition spd="slow" advTm="70263">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7170" name="Rectangle 3"/>
          <p:cNvSpPr>
            <a:spLocks noChangeArrowheads="1"/>
          </p:cNvSpPr>
          <p:nvPr/>
        </p:nvSpPr>
        <p:spPr bwMode="auto">
          <a:xfrm>
            <a:off x="2209800" y="1147647"/>
            <a:ext cx="7772400" cy="5394325"/>
          </a:xfrm>
          <a:prstGeom prst="rect">
            <a:avLst/>
          </a:prstGeom>
          <a:noFill/>
          <a:ln w="9525">
            <a:noFill/>
            <a:miter lim="800000"/>
            <a:headEnd/>
            <a:tailEnd/>
          </a:ln>
        </p:spPr>
        <p:txBody>
          <a:bodyPr/>
          <a:lstStyle/>
          <a:p>
            <a:pPr>
              <a:spcBef>
                <a:spcPct val="20000"/>
              </a:spcBef>
            </a:pPr>
            <a:endParaRPr lang="en-GB" sz="2400" b="1" dirty="0">
              <a:solidFill>
                <a:srgbClr val="002060"/>
              </a:solidFill>
              <a:latin typeface="Calibri" pitchFamily="34" charset="0"/>
            </a:endParaRPr>
          </a:p>
        </p:txBody>
      </p:sp>
      <p:sp>
        <p:nvSpPr>
          <p:cNvPr id="4" name="Title 1"/>
          <p:cNvSpPr txBox="1">
            <a:spLocks/>
          </p:cNvSpPr>
          <p:nvPr/>
        </p:nvSpPr>
        <p:spPr>
          <a:xfrm>
            <a:off x="0" y="0"/>
            <a:ext cx="8229600" cy="1143000"/>
          </a:xfrm>
          <a:prstGeom prst="rect">
            <a:avLst/>
          </a:prstGeom>
        </p:spPr>
        <p:txBody>
          <a:bodyPr/>
          <a:lst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a:lstStyle>
          <a:p>
            <a:endParaRPr lang="en-GB" sz="2400" b="1" dirty="0" smtClean="0">
              <a:solidFill>
                <a:schemeClr val="tx1"/>
              </a:solidFill>
              <a:latin typeface="+mn-lt"/>
              <a:ea typeface="+mn-ea"/>
              <a:cs typeface="+mn-cs"/>
            </a:endParaRPr>
          </a:p>
          <a:p>
            <a:r>
              <a:rPr lang="en-GB" sz="2400" b="1" dirty="0" smtClean="0">
                <a:solidFill>
                  <a:schemeClr val="tx1"/>
                </a:solidFill>
                <a:latin typeface="Kristen ITC" pitchFamily="66" charset="0"/>
                <a:ea typeface="+mn-ea"/>
                <a:cs typeface="+mn-cs"/>
              </a:rPr>
              <a:t>Restricting </a:t>
            </a:r>
            <a:r>
              <a:rPr lang="en-GB" sz="2400" b="1" dirty="0">
                <a:solidFill>
                  <a:schemeClr val="tx1"/>
                </a:solidFill>
                <a:latin typeface="Kristen ITC" pitchFamily="66" charset="0"/>
                <a:ea typeface="+mn-ea"/>
                <a:cs typeface="+mn-cs"/>
              </a:rPr>
              <a:t>Attendance to by Electronic Means Only</a:t>
            </a:r>
            <a:br>
              <a:rPr lang="en-GB" sz="2400" b="1" dirty="0">
                <a:solidFill>
                  <a:schemeClr val="tx1"/>
                </a:solidFill>
                <a:latin typeface="Kristen ITC" pitchFamily="66" charset="0"/>
                <a:ea typeface="+mn-ea"/>
                <a:cs typeface="+mn-cs"/>
              </a:rPr>
            </a:br>
            <a:endParaRPr lang="en-GB" sz="2400" b="1" dirty="0">
              <a:solidFill>
                <a:schemeClr val="tx1"/>
              </a:solidFill>
              <a:latin typeface="Kristen ITC" pitchFamily="66" charset="0"/>
              <a:ea typeface="+mn-ea"/>
              <a:cs typeface="+mn-cs"/>
            </a:endParaRPr>
          </a:p>
        </p:txBody>
      </p:sp>
      <p:sp>
        <p:nvSpPr>
          <p:cNvPr id="5" name="Content Placeholder 2"/>
          <p:cNvSpPr txBox="1">
            <a:spLocks/>
          </p:cNvSpPr>
          <p:nvPr/>
        </p:nvSpPr>
        <p:spPr>
          <a:xfrm>
            <a:off x="1981200" y="1394779"/>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600" dirty="0">
              <a:solidFill>
                <a:srgbClr val="002060"/>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614149" y="1417639"/>
            <a:ext cx="10727141" cy="47085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200" dirty="0">
                <a:solidFill>
                  <a:schemeClr val="tx1"/>
                </a:solidFill>
                <a:latin typeface="Calibri" pitchFamily="34" charset="0"/>
              </a:rPr>
              <a:t>Criteria - individual’s physical presence likely to:</a:t>
            </a:r>
          </a:p>
          <a:p>
            <a:pPr marL="0" indent="0">
              <a:buNone/>
            </a:pPr>
            <a:r>
              <a:rPr lang="en-GB" sz="2200" dirty="0">
                <a:solidFill>
                  <a:schemeClr val="tx1"/>
                </a:solidFill>
                <a:latin typeface="Calibri" pitchFamily="34" charset="0"/>
              </a:rPr>
              <a:t>	 - Prevent the hearing obtaining the views of the </a:t>
            </a:r>
            <a:r>
              <a:rPr lang="en-GB" sz="2200" dirty="0" smtClean="0">
                <a:solidFill>
                  <a:schemeClr val="tx1"/>
                </a:solidFill>
                <a:latin typeface="Calibri" pitchFamily="34" charset="0"/>
              </a:rPr>
              <a:t>child or </a:t>
            </a:r>
            <a:r>
              <a:rPr lang="en-GB" sz="2200" dirty="0">
                <a:solidFill>
                  <a:schemeClr val="tx1"/>
                </a:solidFill>
                <a:latin typeface="Calibri" pitchFamily="34" charset="0"/>
              </a:rPr>
              <a:t>a relevant person, OR</a:t>
            </a:r>
          </a:p>
          <a:p>
            <a:pPr marL="0" indent="0">
              <a:buNone/>
            </a:pPr>
            <a:r>
              <a:rPr lang="en-GB" sz="2200" dirty="0">
                <a:solidFill>
                  <a:schemeClr val="tx1"/>
                </a:solidFill>
                <a:latin typeface="Calibri" pitchFamily="34" charset="0"/>
              </a:rPr>
              <a:t>	 - Cause significant distress to the child or to a </a:t>
            </a:r>
            <a:r>
              <a:rPr lang="en-GB" sz="2200" dirty="0" smtClean="0">
                <a:solidFill>
                  <a:schemeClr val="tx1"/>
                </a:solidFill>
                <a:latin typeface="Calibri" pitchFamily="34" charset="0"/>
              </a:rPr>
              <a:t>relevant person</a:t>
            </a:r>
          </a:p>
          <a:p>
            <a:pPr marL="0" indent="0">
              <a:buNone/>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If criteria apply, PHP MAY order that individual can only attend by electronic means. </a:t>
            </a:r>
            <a:endParaRPr lang="en-GB" sz="2200" dirty="0" smtClean="0">
              <a:solidFill>
                <a:schemeClr val="tx1"/>
              </a:solidFill>
              <a:latin typeface="Calibri" pitchFamily="34" charset="0"/>
            </a:endParaRPr>
          </a:p>
          <a:p>
            <a:pPr>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If PHP makes that order, SCRA must take all reasonable steps to enable the individual to attend the hearing by electronic means. </a:t>
            </a:r>
          </a:p>
          <a:p>
            <a:pPr algn="ctr">
              <a:buFont typeface="Wingdings" panose="05000000000000000000" pitchFamily="2" charset="2"/>
              <a:buChar char="§"/>
            </a:pPr>
            <a:endParaRPr lang="en-GB" sz="2400" dirty="0">
              <a:solidFill>
                <a:srgbClr val="002060"/>
              </a:solidFill>
              <a:latin typeface="Calibri" panose="020F0502020204030204" pitchFamily="34" charset="0"/>
              <a:cs typeface="Calibri" panose="020F0502020204030204" pitchFamily="34" charset="0"/>
            </a:endParaRPr>
          </a:p>
        </p:txBody>
      </p:sp>
      <p:pic>
        <p:nvPicPr>
          <p:cNvPr id="27649" name="Picture 1"/>
          <p:cNvPicPr>
            <a:picLocks noChangeAspect="1" noChangeArrowheads="1"/>
          </p:cNvPicPr>
          <p:nvPr/>
        </p:nvPicPr>
        <p:blipFill>
          <a:blip r:embed="rId3" cstate="print"/>
          <a:srcRect b="12845"/>
          <a:stretch>
            <a:fillRect/>
          </a:stretch>
        </p:blipFill>
        <p:spPr bwMode="auto">
          <a:xfrm>
            <a:off x="9648825" y="5297322"/>
            <a:ext cx="2543175" cy="1560678"/>
          </a:xfrm>
          <a:prstGeom prst="rect">
            <a:avLst/>
          </a:prstGeom>
          <a:noFill/>
          <a:ln w="9525">
            <a:noFill/>
            <a:miter lim="800000"/>
            <a:headEnd/>
            <a:tailEnd/>
          </a:ln>
        </p:spPr>
      </p:pic>
    </p:spTree>
    <p:extLst>
      <p:ext uri="{BB962C8B-B14F-4D97-AF65-F5344CB8AC3E}">
        <p14:creationId xmlns:p14="http://schemas.microsoft.com/office/powerpoint/2010/main" val="3010664066"/>
      </p:ext>
    </p:extLst>
  </p:cSld>
  <p:clrMapOvr>
    <a:masterClrMapping/>
  </p:clrMapOvr>
  <p:transition spd="slow" advTm="70263">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2209800" y="38100"/>
            <a:ext cx="6781800" cy="1143000"/>
          </a:xfrm>
          <a:prstGeom prst="rect">
            <a:avLst/>
          </a:prstGeom>
          <a:noFill/>
          <a:ln w="9525">
            <a:noFill/>
            <a:miter lim="800000"/>
            <a:headEnd/>
            <a:tailEnd/>
          </a:ln>
        </p:spPr>
        <p:txBody>
          <a:bodyPr anchor="ctr"/>
          <a:lstStyle/>
          <a:p>
            <a:endParaRPr lang="en-GB" sz="2800" b="1" dirty="0">
              <a:solidFill>
                <a:srgbClr val="002060"/>
              </a:solidFill>
              <a:latin typeface="Calibri" pitchFamily="34" charset="0"/>
            </a:endParaRPr>
          </a:p>
        </p:txBody>
      </p:sp>
      <p:sp>
        <p:nvSpPr>
          <p:cNvPr id="7170" name="Rectangle 3"/>
          <p:cNvSpPr>
            <a:spLocks noChangeArrowheads="1"/>
          </p:cNvSpPr>
          <p:nvPr/>
        </p:nvSpPr>
        <p:spPr bwMode="auto">
          <a:xfrm>
            <a:off x="2209800" y="1147647"/>
            <a:ext cx="7772400" cy="5394325"/>
          </a:xfrm>
          <a:prstGeom prst="rect">
            <a:avLst/>
          </a:prstGeom>
          <a:noFill/>
          <a:ln w="9525">
            <a:noFill/>
            <a:miter lim="800000"/>
            <a:headEnd/>
            <a:tailEnd/>
          </a:ln>
        </p:spPr>
        <p:txBody>
          <a:bodyPr/>
          <a:lstStyle/>
          <a:p>
            <a:pPr>
              <a:spcBef>
                <a:spcPct val="20000"/>
              </a:spcBef>
            </a:pPr>
            <a:endParaRPr lang="en-GB" sz="2400" b="1" dirty="0">
              <a:solidFill>
                <a:srgbClr val="002060"/>
              </a:solidFill>
              <a:latin typeface="Calibri" pitchFamily="34" charset="0"/>
            </a:endParaRPr>
          </a:p>
        </p:txBody>
      </p:sp>
      <p:sp>
        <p:nvSpPr>
          <p:cNvPr id="4" name="Title 1"/>
          <p:cNvSpPr txBox="1">
            <a:spLocks/>
          </p:cNvSpPr>
          <p:nvPr/>
        </p:nvSpPr>
        <p:spPr>
          <a:xfrm>
            <a:off x="1981200" y="274638"/>
            <a:ext cx="8229600" cy="1143000"/>
          </a:xfrm>
          <a:prstGeom prst="rect">
            <a:avLst/>
          </a:prstGeom>
        </p:spPr>
        <p:txBody>
          <a:bodyPr/>
          <a:lst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a:lstStyle>
          <a:p>
            <a:endParaRPr lang="en-GB" sz="2800" b="1" dirty="0">
              <a:solidFill>
                <a:srgbClr val="002060"/>
              </a:solidFill>
              <a:latin typeface="Calibri" panose="020F0502020204030204" pitchFamily="34" charset="0"/>
              <a:cs typeface="Calibri" panose="020F0502020204030204" pitchFamily="34" charset="0"/>
            </a:endParaRPr>
          </a:p>
        </p:txBody>
      </p:sp>
      <p:sp>
        <p:nvSpPr>
          <p:cNvPr id="5" name="Content Placeholder 2"/>
          <p:cNvSpPr txBox="1">
            <a:spLocks/>
          </p:cNvSpPr>
          <p:nvPr/>
        </p:nvSpPr>
        <p:spPr>
          <a:xfrm>
            <a:off x="1981200" y="1394779"/>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600" dirty="0">
              <a:solidFill>
                <a:srgbClr val="002060"/>
              </a:solidFill>
              <a:latin typeface="Calibri" panose="020F0502020204030204" pitchFamily="34" charset="0"/>
              <a:cs typeface="Calibri" panose="020F0502020204030204" pitchFamily="34" charset="0"/>
            </a:endParaRPr>
          </a:p>
        </p:txBody>
      </p:sp>
      <p:sp>
        <p:nvSpPr>
          <p:cNvPr id="7" name="Title 1"/>
          <p:cNvSpPr txBox="1">
            <a:spLocks/>
          </p:cNvSpPr>
          <p:nvPr/>
        </p:nvSpPr>
        <p:spPr>
          <a:xfrm>
            <a:off x="1981200" y="285232"/>
            <a:ext cx="8229600" cy="1143000"/>
          </a:xfrm>
          <a:prstGeom prst="rect">
            <a:avLst/>
          </a:prstGeom>
        </p:spPr>
        <p:txBody>
          <a:bodyPr/>
          <a:lstStyle>
            <a:lvl1pPr algn="l" rtl="0" eaLnBrk="0" fontAlgn="base" hangingPunct="0">
              <a:spcBef>
                <a:spcPct val="0"/>
              </a:spcBef>
              <a:spcAft>
                <a:spcPct val="0"/>
              </a:spcAft>
              <a:defRPr sz="3600" kern="1200">
                <a:solidFill>
                  <a:srgbClr val="5F6A6E"/>
                </a:solidFill>
                <a:latin typeface="+mj-lt"/>
                <a:ea typeface="+mj-ea"/>
                <a:cs typeface="+mj-cs"/>
              </a:defRPr>
            </a:lvl1pPr>
            <a:lvl2pPr algn="l" rtl="0" eaLnBrk="0" fontAlgn="base" hangingPunct="0">
              <a:spcBef>
                <a:spcPct val="0"/>
              </a:spcBef>
              <a:spcAft>
                <a:spcPct val="0"/>
              </a:spcAft>
              <a:defRPr sz="3600">
                <a:solidFill>
                  <a:srgbClr val="5F6A6E"/>
                </a:solidFill>
                <a:latin typeface="Arial" charset="0"/>
              </a:defRPr>
            </a:lvl2pPr>
            <a:lvl3pPr algn="l" rtl="0" eaLnBrk="0" fontAlgn="base" hangingPunct="0">
              <a:spcBef>
                <a:spcPct val="0"/>
              </a:spcBef>
              <a:spcAft>
                <a:spcPct val="0"/>
              </a:spcAft>
              <a:defRPr sz="3600">
                <a:solidFill>
                  <a:srgbClr val="5F6A6E"/>
                </a:solidFill>
                <a:latin typeface="Arial" charset="0"/>
              </a:defRPr>
            </a:lvl3pPr>
            <a:lvl4pPr algn="l" rtl="0" eaLnBrk="0" fontAlgn="base" hangingPunct="0">
              <a:spcBef>
                <a:spcPct val="0"/>
              </a:spcBef>
              <a:spcAft>
                <a:spcPct val="0"/>
              </a:spcAft>
              <a:defRPr sz="3600">
                <a:solidFill>
                  <a:srgbClr val="5F6A6E"/>
                </a:solidFill>
                <a:latin typeface="Arial" charset="0"/>
              </a:defRPr>
            </a:lvl4pPr>
            <a:lvl5pPr algn="l" rtl="0" eaLnBrk="0" fontAlgn="base" hangingPunct="0">
              <a:spcBef>
                <a:spcPct val="0"/>
              </a:spcBef>
              <a:spcAft>
                <a:spcPct val="0"/>
              </a:spcAft>
              <a:defRPr sz="3600">
                <a:solidFill>
                  <a:srgbClr val="5F6A6E"/>
                </a:solidFill>
                <a:latin typeface="Arial" charset="0"/>
              </a:defRPr>
            </a:lvl5pPr>
            <a:lvl6pPr marL="457200" algn="l" rtl="0" fontAlgn="base">
              <a:spcBef>
                <a:spcPct val="0"/>
              </a:spcBef>
              <a:spcAft>
                <a:spcPct val="0"/>
              </a:spcAft>
              <a:defRPr sz="3600">
                <a:solidFill>
                  <a:srgbClr val="5F6A6E"/>
                </a:solidFill>
                <a:latin typeface="Arial" charset="0"/>
              </a:defRPr>
            </a:lvl6pPr>
            <a:lvl7pPr marL="914400" algn="l" rtl="0" fontAlgn="base">
              <a:spcBef>
                <a:spcPct val="0"/>
              </a:spcBef>
              <a:spcAft>
                <a:spcPct val="0"/>
              </a:spcAft>
              <a:defRPr sz="3600">
                <a:solidFill>
                  <a:srgbClr val="5F6A6E"/>
                </a:solidFill>
                <a:latin typeface="Arial" charset="0"/>
              </a:defRPr>
            </a:lvl7pPr>
            <a:lvl8pPr marL="1371600" algn="l" rtl="0" fontAlgn="base">
              <a:spcBef>
                <a:spcPct val="0"/>
              </a:spcBef>
              <a:spcAft>
                <a:spcPct val="0"/>
              </a:spcAft>
              <a:defRPr sz="3600">
                <a:solidFill>
                  <a:srgbClr val="5F6A6E"/>
                </a:solidFill>
                <a:latin typeface="Arial" charset="0"/>
              </a:defRPr>
            </a:lvl8pPr>
            <a:lvl9pPr marL="1828800" algn="l" rtl="0" fontAlgn="base">
              <a:spcBef>
                <a:spcPct val="0"/>
              </a:spcBef>
              <a:spcAft>
                <a:spcPct val="0"/>
              </a:spcAft>
              <a:defRPr sz="3600">
                <a:solidFill>
                  <a:srgbClr val="5F6A6E"/>
                </a:solidFill>
                <a:latin typeface="Arial" charset="0"/>
              </a:defRPr>
            </a:lvl9pPr>
          </a:lstStyle>
          <a:p>
            <a:endParaRPr lang="en-GB" sz="2800" b="1" dirty="0">
              <a:solidFill>
                <a:srgbClr val="002060"/>
              </a:solidFill>
              <a:latin typeface="Calibri" panose="020F0502020204030204" pitchFamily="34" charset="0"/>
              <a:cs typeface="Calibri" panose="020F0502020204030204" pitchFamily="34" charset="0"/>
            </a:endParaRPr>
          </a:p>
        </p:txBody>
      </p:sp>
      <p:sp>
        <p:nvSpPr>
          <p:cNvPr id="2" name="Rectangle 1"/>
          <p:cNvSpPr/>
          <p:nvPr/>
        </p:nvSpPr>
        <p:spPr>
          <a:xfrm>
            <a:off x="0" y="0"/>
            <a:ext cx="4461478" cy="830997"/>
          </a:xfrm>
          <a:prstGeom prst="rect">
            <a:avLst/>
          </a:prstGeom>
        </p:spPr>
        <p:txBody>
          <a:bodyPr wrap="none">
            <a:spAutoFit/>
          </a:bodyPr>
          <a:lstStyle/>
          <a:p>
            <a:endParaRPr lang="en-GB" sz="2400" b="1" dirty="0" smtClean="0"/>
          </a:p>
          <a:p>
            <a:r>
              <a:rPr lang="en-GB" sz="2400" b="1" dirty="0" smtClean="0">
                <a:latin typeface="Kristen ITC" pitchFamily="66" charset="0"/>
              </a:rPr>
              <a:t>Extended </a:t>
            </a:r>
            <a:r>
              <a:rPr lang="en-GB" sz="2400" b="1" dirty="0">
                <a:latin typeface="Kristen ITC" pitchFamily="66" charset="0"/>
              </a:rPr>
              <a:t>Power to Exclude</a:t>
            </a:r>
          </a:p>
        </p:txBody>
      </p:sp>
      <p:sp>
        <p:nvSpPr>
          <p:cNvPr id="9" name="Content Placeholder 2"/>
          <p:cNvSpPr txBox="1">
            <a:spLocks/>
          </p:cNvSpPr>
          <p:nvPr/>
        </p:nvSpPr>
        <p:spPr>
          <a:xfrm>
            <a:off x="750627" y="1272858"/>
            <a:ext cx="10713492" cy="558514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GB" sz="2200" b="1" dirty="0">
                <a:solidFill>
                  <a:schemeClr val="tx1"/>
                </a:solidFill>
                <a:latin typeface="Calibri" pitchFamily="34" charset="0"/>
              </a:rPr>
              <a:t>There are two new provisions</a:t>
            </a:r>
            <a:r>
              <a:rPr lang="en-GB" sz="2200" b="1" dirty="0" smtClean="0">
                <a:solidFill>
                  <a:schemeClr val="tx1"/>
                </a:solidFill>
                <a:latin typeface="Calibri" pitchFamily="34" charset="0"/>
              </a:rPr>
              <a:t>:</a:t>
            </a:r>
          </a:p>
          <a:p>
            <a:pPr>
              <a:buFont typeface="Wingdings" panose="05000000000000000000" pitchFamily="2" charset="2"/>
              <a:buChar char="§"/>
            </a:pPr>
            <a:endParaRPr lang="en-GB" sz="2200" b="1" dirty="0">
              <a:solidFill>
                <a:schemeClr val="tx1"/>
              </a:solidFill>
              <a:latin typeface="Calibri" pitchFamily="34" charset="0"/>
            </a:endParaRPr>
          </a:p>
          <a:p>
            <a:pPr lvl="1">
              <a:buNone/>
            </a:pPr>
            <a:r>
              <a:rPr lang="en-GB" sz="2200" dirty="0" smtClean="0">
                <a:solidFill>
                  <a:schemeClr val="tx1"/>
                </a:solidFill>
                <a:latin typeface="Calibri" pitchFamily="34" charset="0"/>
              </a:rPr>
              <a:t>1) chair </a:t>
            </a:r>
            <a:r>
              <a:rPr lang="en-GB" sz="2200" dirty="0">
                <a:solidFill>
                  <a:schemeClr val="tx1"/>
                </a:solidFill>
                <a:latin typeface="Calibri" pitchFamily="34" charset="0"/>
              </a:rPr>
              <a:t>can exclude any person where their conduct is violent, abusive or otherwise so disruptive that, unless the person is excluded, the chair would consider it necessary to end or adjourn the PHP or hearing</a:t>
            </a:r>
          </a:p>
          <a:p>
            <a:pPr lvl="1">
              <a:buNone/>
            </a:pPr>
            <a:r>
              <a:rPr lang="en-GB" sz="2200" dirty="0" smtClean="0">
                <a:solidFill>
                  <a:schemeClr val="tx1"/>
                </a:solidFill>
                <a:latin typeface="Calibri" pitchFamily="34" charset="0"/>
              </a:rPr>
              <a:t>2) chair </a:t>
            </a:r>
            <a:r>
              <a:rPr lang="en-GB" sz="2200" dirty="0">
                <a:solidFill>
                  <a:schemeClr val="tx1"/>
                </a:solidFill>
                <a:latin typeface="Calibri" pitchFamily="34" charset="0"/>
              </a:rPr>
              <a:t>can exclude RP, their representative where presence causes or likely to affect  the hearing obtaining the views of a relevant person or likely to cause, significant distress to a relevant person attending the </a:t>
            </a:r>
            <a:r>
              <a:rPr lang="en-GB" sz="2200" dirty="0" smtClean="0">
                <a:solidFill>
                  <a:schemeClr val="tx1"/>
                </a:solidFill>
                <a:latin typeface="Calibri" pitchFamily="34" charset="0"/>
              </a:rPr>
              <a:t>hearing</a:t>
            </a:r>
          </a:p>
          <a:p>
            <a:pPr lvl="1">
              <a:buFont typeface="Wingdings" panose="05000000000000000000" pitchFamily="2" charset="2"/>
              <a:buChar char="§"/>
            </a:pPr>
            <a:endParaRPr lang="en-GB" sz="2200" dirty="0">
              <a:solidFill>
                <a:schemeClr val="tx1"/>
              </a:solidFill>
              <a:latin typeface="Calibri" pitchFamily="34" charset="0"/>
            </a:endParaRPr>
          </a:p>
          <a:p>
            <a:pPr>
              <a:buFont typeface="Wingdings" panose="05000000000000000000" pitchFamily="2" charset="2"/>
              <a:buChar char="§"/>
            </a:pPr>
            <a:r>
              <a:rPr lang="en-GB" sz="2200" dirty="0">
                <a:solidFill>
                  <a:schemeClr val="tx1"/>
                </a:solidFill>
                <a:latin typeface="Calibri" pitchFamily="34" charset="0"/>
              </a:rPr>
              <a:t>Cannot be exercised before the hearing starts and </a:t>
            </a:r>
            <a:r>
              <a:rPr lang="en-GB" sz="2200" dirty="0" smtClean="0">
                <a:solidFill>
                  <a:schemeClr val="tx1"/>
                </a:solidFill>
                <a:latin typeface="Calibri" pitchFamily="34" charset="0"/>
              </a:rPr>
              <a:t>the provisions last for </a:t>
            </a:r>
            <a:r>
              <a:rPr lang="en-GB" sz="2200" dirty="0">
                <a:solidFill>
                  <a:schemeClr val="tx1"/>
                </a:solidFill>
                <a:latin typeface="Calibri" pitchFamily="34" charset="0"/>
              </a:rPr>
              <a:t>only as long as necessary</a:t>
            </a:r>
          </a:p>
          <a:p>
            <a:pPr lvl="1">
              <a:buFont typeface="Wingdings" panose="05000000000000000000" pitchFamily="2" charset="2"/>
              <a:buChar char="§"/>
            </a:pPr>
            <a:endParaRPr lang="en-GB" sz="2400" dirty="0">
              <a:solidFill>
                <a:srgbClr val="002060"/>
              </a:solidFill>
              <a:latin typeface="Calibri" panose="020F0502020204030204" pitchFamily="34" charset="0"/>
              <a:cs typeface="Calibri" panose="020F0502020204030204" pitchFamily="34" charset="0"/>
            </a:endParaRPr>
          </a:p>
          <a:p>
            <a:pPr marL="0" indent="0" algn="ctr">
              <a:buNone/>
            </a:pPr>
            <a:endParaRPr lang="en-GB" sz="2400" dirty="0">
              <a:solidFill>
                <a:srgbClr val="002060"/>
              </a:solidFill>
              <a:latin typeface="Calibri" panose="020F0502020204030204" pitchFamily="34" charset="0"/>
              <a:cs typeface="Calibri" panose="020F0502020204030204" pitchFamily="34" charset="0"/>
            </a:endParaRPr>
          </a:p>
        </p:txBody>
      </p:sp>
      <p:pic>
        <p:nvPicPr>
          <p:cNvPr id="25601" name="Picture 1"/>
          <p:cNvPicPr>
            <a:picLocks noChangeAspect="1" noChangeArrowheads="1"/>
          </p:cNvPicPr>
          <p:nvPr/>
        </p:nvPicPr>
        <p:blipFill>
          <a:blip r:embed="rId3" cstate="print"/>
          <a:srcRect/>
          <a:stretch>
            <a:fillRect/>
          </a:stretch>
        </p:blipFill>
        <p:spPr bwMode="auto">
          <a:xfrm>
            <a:off x="9385609" y="5114925"/>
            <a:ext cx="2619375" cy="1743075"/>
          </a:xfrm>
          <a:prstGeom prst="rect">
            <a:avLst/>
          </a:prstGeom>
          <a:noFill/>
          <a:ln w="9525">
            <a:noFill/>
            <a:miter lim="800000"/>
            <a:headEnd/>
            <a:tailEnd/>
          </a:ln>
        </p:spPr>
      </p:pic>
    </p:spTree>
    <p:extLst>
      <p:ext uri="{BB962C8B-B14F-4D97-AF65-F5344CB8AC3E}">
        <p14:creationId xmlns:p14="http://schemas.microsoft.com/office/powerpoint/2010/main" val="2920453009"/>
      </p:ext>
    </p:extLst>
  </p:cSld>
  <p:clrMapOvr>
    <a:masterClrMapping/>
  </p:clrMapOvr>
  <p:transition spd="slow" advTm="70263">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0"/>
            <a:ext cx="7086600" cy="1143000"/>
          </a:xfrm>
          <a:prstGeom prst="rect">
            <a:avLst/>
          </a:prstGeom>
          <a:noFill/>
          <a:ln w="9525">
            <a:noFill/>
            <a:miter lim="800000"/>
            <a:headEnd/>
            <a:tailEnd/>
          </a:ln>
        </p:spPr>
        <p:txBody>
          <a:bodyPr anchor="ctr"/>
          <a:lstStyle/>
          <a:p>
            <a:r>
              <a:rPr lang="en-GB" sz="2400" b="1" dirty="0">
                <a:latin typeface="Kristen ITC" pitchFamily="66" charset="0"/>
              </a:rPr>
              <a:t>Sending hearing papers to the CSWO</a:t>
            </a:r>
          </a:p>
        </p:txBody>
      </p:sp>
      <p:sp>
        <p:nvSpPr>
          <p:cNvPr id="7170" name="Rectangle 3"/>
          <p:cNvSpPr>
            <a:spLocks noChangeArrowheads="1"/>
          </p:cNvSpPr>
          <p:nvPr/>
        </p:nvSpPr>
        <p:spPr bwMode="auto">
          <a:xfrm>
            <a:off x="668740" y="1463676"/>
            <a:ext cx="10849970" cy="5394325"/>
          </a:xfrm>
          <a:prstGeom prst="rect">
            <a:avLst/>
          </a:prstGeom>
          <a:noFill/>
          <a:ln w="9525">
            <a:noFill/>
            <a:miter lim="800000"/>
            <a:headEnd/>
            <a:tailEnd/>
          </a:ln>
        </p:spPr>
        <p:txBody>
          <a:bodyPr/>
          <a:lstStyle/>
          <a:p>
            <a:pPr marL="457200" indent="-457200">
              <a:spcBef>
                <a:spcPct val="20000"/>
              </a:spcBef>
              <a:buFont typeface="Wingdings" panose="05000000000000000000" pitchFamily="2" charset="2"/>
              <a:buChar char="§"/>
            </a:pPr>
            <a:r>
              <a:rPr lang="en-GB" sz="2200" dirty="0">
                <a:latin typeface="Calibri" pitchFamily="34" charset="0"/>
              </a:rPr>
              <a:t>Reporter has a duty to give hearing papers to the Chief Social Work Officer </a:t>
            </a:r>
            <a:endParaRPr lang="en-GB" sz="2200" dirty="0" smtClean="0">
              <a:latin typeface="Calibri" pitchFamily="34" charset="0"/>
            </a:endParaRPr>
          </a:p>
          <a:p>
            <a:pPr marL="457200" indent="-457200">
              <a:spcBef>
                <a:spcPct val="20000"/>
              </a:spcBef>
              <a:buFont typeface="Wingdings" panose="05000000000000000000" pitchFamily="2" charset="2"/>
              <a:buChar char="§"/>
            </a:pPr>
            <a:endParaRPr lang="en-GB" sz="2200" dirty="0">
              <a:latin typeface="Calibri" pitchFamily="34" charset="0"/>
            </a:endParaRPr>
          </a:p>
          <a:p>
            <a:pPr marL="457200" indent="-457200">
              <a:spcBef>
                <a:spcPct val="20000"/>
              </a:spcBef>
              <a:buFont typeface="Wingdings" panose="05000000000000000000" pitchFamily="2" charset="2"/>
              <a:buChar char="§"/>
            </a:pPr>
            <a:r>
              <a:rPr lang="en-GB" sz="2200" dirty="0">
                <a:latin typeface="Calibri" pitchFamily="34" charset="0"/>
              </a:rPr>
              <a:t>These will be sent to the </a:t>
            </a:r>
            <a:r>
              <a:rPr lang="en-GB" sz="2200" dirty="0" err="1">
                <a:latin typeface="Calibri" pitchFamily="34" charset="0"/>
              </a:rPr>
              <a:t>SWIS</a:t>
            </a:r>
            <a:r>
              <a:rPr lang="en-GB" sz="2200" dirty="0">
                <a:latin typeface="Calibri" pitchFamily="34" charset="0"/>
              </a:rPr>
              <a:t> inbox and forwarded to the appropriate social worker </a:t>
            </a:r>
          </a:p>
          <a:p>
            <a:pPr marL="457200" indent="-457200">
              <a:spcBef>
                <a:spcPct val="20000"/>
              </a:spcBef>
              <a:buFont typeface="Wingdings" panose="05000000000000000000" pitchFamily="2" charset="2"/>
              <a:buChar char="§"/>
            </a:pPr>
            <a:endParaRPr lang="en-GB" sz="2800" dirty="0">
              <a:solidFill>
                <a:srgbClr val="002060"/>
              </a:solidFill>
              <a:latin typeface="Calibri" pitchFamily="34" charset="0"/>
            </a:endParaRPr>
          </a:p>
        </p:txBody>
      </p:sp>
      <p:pic>
        <p:nvPicPr>
          <p:cNvPr id="23553" name="Picture 1"/>
          <p:cNvPicPr>
            <a:picLocks noChangeAspect="1" noChangeArrowheads="1"/>
          </p:cNvPicPr>
          <p:nvPr/>
        </p:nvPicPr>
        <p:blipFill>
          <a:blip r:embed="rId3" cstate="print"/>
          <a:srcRect/>
          <a:stretch>
            <a:fillRect/>
          </a:stretch>
        </p:blipFill>
        <p:spPr bwMode="auto">
          <a:xfrm>
            <a:off x="9823687" y="4359536"/>
            <a:ext cx="2152650" cy="2124075"/>
          </a:xfrm>
          <a:prstGeom prst="rect">
            <a:avLst/>
          </a:prstGeom>
          <a:noFill/>
          <a:ln w="9525">
            <a:noFill/>
            <a:miter lim="800000"/>
            <a:headEnd/>
            <a:tailEnd/>
          </a:ln>
        </p:spPr>
      </p:pic>
    </p:spTree>
    <p:extLst>
      <p:ext uri="{BB962C8B-B14F-4D97-AF65-F5344CB8AC3E}">
        <p14:creationId xmlns:p14="http://schemas.microsoft.com/office/powerpoint/2010/main" val="3585082208"/>
      </p:ext>
    </p:extLst>
  </p:cSld>
  <p:clrMapOvr>
    <a:masterClrMapping/>
  </p:clrMapOvr>
  <p:transition spd="slow" advTm="70263">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750627" y="1181100"/>
            <a:ext cx="10658901" cy="5295900"/>
          </a:xfrm>
          <a:prstGeom prst="rect">
            <a:avLst/>
          </a:prstGeom>
          <a:noFill/>
          <a:ln>
            <a:miter lim="800000"/>
            <a:headEnd/>
            <a:tailEnd/>
          </a:ln>
        </p:spPr>
        <p:txBody>
          <a:bodyPr>
            <a:normAutofit/>
          </a:bodyPr>
          <a:lstStyle/>
          <a:p>
            <a:pPr eaLnBrk="1" hangingPunct="1">
              <a:buFont typeface="Wingdings" pitchFamily="2" charset="2"/>
              <a:buChar char="§"/>
            </a:pPr>
            <a:r>
              <a:rPr lang="en-GB" sz="2200" dirty="0">
                <a:latin typeface="Calibri" pitchFamily="34" charset="0"/>
              </a:rPr>
              <a:t>SCRA </a:t>
            </a:r>
            <a:r>
              <a:rPr lang="en-GB" sz="2200" dirty="0" smtClean="0">
                <a:latin typeface="Calibri" pitchFamily="34" charset="0"/>
              </a:rPr>
              <a:t>Localities and local authorities will agree </a:t>
            </a:r>
            <a:r>
              <a:rPr lang="en-GB" sz="2200" dirty="0">
                <a:latin typeface="Calibri" pitchFamily="34" charset="0"/>
              </a:rPr>
              <a:t>the format of a Sibling Contact Report to be submitted with all reports for Children’s Hearings</a:t>
            </a:r>
            <a:r>
              <a:rPr lang="en-GB" sz="2200" dirty="0" smtClean="0">
                <a:latin typeface="Calibri" pitchFamily="34" charset="0"/>
              </a:rPr>
              <a:t>.</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dirty="0">
                <a:latin typeface="Calibri" pitchFamily="34" charset="0"/>
              </a:rPr>
              <a:t>A template Sibling Contact Report is available together with </a:t>
            </a:r>
            <a:r>
              <a:rPr lang="en-GB" sz="2200" dirty="0" smtClean="0">
                <a:latin typeface="Calibri" pitchFamily="34" charset="0"/>
              </a:rPr>
              <a:t>guidance on the SCRA website.</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dirty="0">
                <a:latin typeface="Calibri" pitchFamily="34" charset="0"/>
              </a:rPr>
              <a:t>This report will be included in the hearing papers. It will also be provided to an individual if they meet that participation criteria</a:t>
            </a:r>
            <a:r>
              <a:rPr lang="en-GB" sz="2200" dirty="0" smtClean="0">
                <a:latin typeface="Calibri" pitchFamily="34" charset="0"/>
              </a:rPr>
              <a:t>.</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b="1" dirty="0">
                <a:latin typeface="Calibri" pitchFamily="34" charset="0"/>
              </a:rPr>
              <a:t>It is essential that a separate report is completed for each sibling or person with a sibling type </a:t>
            </a:r>
            <a:r>
              <a:rPr lang="en-GB" sz="2200" b="1" dirty="0" smtClean="0">
                <a:latin typeface="Calibri" pitchFamily="34" charset="0"/>
              </a:rPr>
              <a:t>relationship.</a:t>
            </a:r>
            <a:endParaRPr lang="en-GB" sz="2200" b="1" dirty="0">
              <a:latin typeface="Calibri" pitchFamily="34" charset="0"/>
            </a:endParaRPr>
          </a:p>
          <a:p>
            <a:pPr eaLnBrk="1" hangingPunct="1">
              <a:buFont typeface="Wingdings" pitchFamily="2" charset="2"/>
              <a:buChar char="§"/>
            </a:pPr>
            <a:endParaRPr lang="en-GB" dirty="0">
              <a:solidFill>
                <a:srgbClr val="002060"/>
              </a:solidFill>
              <a:latin typeface="Calibri" pitchFamily="34" charset="0"/>
              <a:cs typeface="Calibri" pitchFamily="34" charset="0"/>
            </a:endParaRPr>
          </a:p>
          <a:p>
            <a:pPr marL="0" indent="0">
              <a:buNone/>
            </a:pPr>
            <a:endParaRPr lang="en-GB" dirty="0">
              <a:solidFill>
                <a:srgbClr val="002060"/>
              </a:solidFill>
              <a:latin typeface="Calibri" pitchFamily="34" charset="0"/>
              <a:cs typeface="Calibri" pitchFamily="34" charset="0"/>
            </a:endParaRPr>
          </a:p>
          <a:p>
            <a:pPr marL="0" indent="0">
              <a:buNone/>
            </a:pPr>
            <a:endParaRPr lang="en-GB" dirty="0">
              <a:solidFill>
                <a:srgbClr val="002060"/>
              </a:solidFill>
              <a:latin typeface="Calibri" pitchFamily="34" charset="0"/>
              <a:cs typeface="Calibri" pitchFamily="34" charset="0"/>
            </a:endParaRPr>
          </a:p>
          <a:p>
            <a:pPr eaLnBrk="1" hangingPunct="1">
              <a:buFont typeface="Wingdings" pitchFamily="2" charset="2"/>
              <a:buChar char="§"/>
            </a:pPr>
            <a:endParaRPr lang="en-GB" dirty="0">
              <a:solidFill>
                <a:srgbClr val="002060"/>
              </a:solidFill>
              <a:latin typeface="Calibri" pitchFamily="34" charset="0"/>
              <a:cs typeface="Calibri" pitchFamily="34" charset="0"/>
            </a:endParaRPr>
          </a:p>
          <a:p>
            <a:pPr eaLnBrk="1" hangingPunct="1">
              <a:buFont typeface="Wingdings" pitchFamily="2" charset="2"/>
              <a:buChar char="§"/>
            </a:pPr>
            <a:endParaRPr lang="en-GB" dirty="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a:latin typeface="Kristen ITC" pitchFamily="66" charset="0"/>
              </a:rPr>
              <a:t>Sibling Contact Report</a:t>
            </a:r>
          </a:p>
        </p:txBody>
      </p:sp>
      <p:pic>
        <p:nvPicPr>
          <p:cNvPr id="9217" name="Picture 1"/>
          <p:cNvPicPr>
            <a:picLocks noChangeAspect="1" noChangeArrowheads="1"/>
          </p:cNvPicPr>
          <p:nvPr/>
        </p:nvPicPr>
        <p:blipFill>
          <a:blip r:embed="rId3" cstate="print"/>
          <a:srcRect t="4461"/>
          <a:stretch>
            <a:fillRect/>
          </a:stretch>
        </p:blipFill>
        <p:spPr bwMode="auto">
          <a:xfrm>
            <a:off x="10930151" y="5063319"/>
            <a:ext cx="1261849" cy="1794681"/>
          </a:xfrm>
          <a:prstGeom prst="rect">
            <a:avLst/>
          </a:prstGeom>
          <a:noFill/>
          <a:ln w="9525">
            <a:noFill/>
            <a:miter lim="800000"/>
            <a:headEnd/>
            <a:tailEnd/>
          </a:ln>
        </p:spPr>
      </p:pic>
    </p:spTree>
    <p:extLst>
      <p:ext uri="{BB962C8B-B14F-4D97-AF65-F5344CB8AC3E}">
        <p14:creationId xmlns:p14="http://schemas.microsoft.com/office/powerpoint/2010/main" val="2992508203"/>
      </p:ext>
    </p:extLst>
  </p:cSld>
  <p:clrMapOvr>
    <a:masterClrMapping/>
  </p:clrMapOvr>
  <p:transition spd="slow" advTm="70263">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4E9311-0520-4946-BB24-2F973A189C68}"/>
              </a:ext>
            </a:extLst>
          </p:cNvPr>
          <p:cNvSpPr txBox="1"/>
          <p:nvPr/>
        </p:nvSpPr>
        <p:spPr>
          <a:xfrm>
            <a:off x="914400" y="856357"/>
            <a:ext cx="10413241" cy="6001643"/>
          </a:xfrm>
          <a:prstGeom prst="rect">
            <a:avLst/>
          </a:prstGeom>
          <a:noFill/>
        </p:spPr>
        <p:txBody>
          <a:bodyPr wrap="square" rtlCol="0">
            <a:spAutoFit/>
          </a:bodyPr>
          <a:lstStyle/>
          <a:p>
            <a:endParaRPr lang="en-GB" sz="1600" dirty="0"/>
          </a:p>
          <a:p>
            <a:r>
              <a:rPr lang="en-GB" sz="2400" b="1" dirty="0" smtClean="0"/>
              <a:t>The context for these changes:</a:t>
            </a:r>
          </a:p>
          <a:p>
            <a:pPr marL="285750" indent="-285750">
              <a:buFont typeface="Arial" panose="020B0604020202020204" pitchFamily="34" charset="0"/>
              <a:buChar char="•"/>
            </a:pPr>
            <a:r>
              <a:rPr lang="en-GB" sz="2000" dirty="0" smtClean="0"/>
              <a:t>The Promise “There must be particular attention paid to the rights of brothers and sisters to ensure that they have all the necessary legal rights to have their voice heard in relation to their brothers and sisters.” (page 40)</a:t>
            </a:r>
          </a:p>
          <a:p>
            <a:pPr marL="285750" lvl="0" indent="-285750">
              <a:buFont typeface="Arial" panose="020B0604020202020204" pitchFamily="34" charset="0"/>
              <a:buChar char="•"/>
            </a:pPr>
            <a:r>
              <a:rPr lang="en-GB" sz="2000" dirty="0" smtClean="0"/>
              <a:t>Supreme Court decision - ABC/XY v Principal Reporter: SCRA’s approach is ECHR compliant but Scottish Government wanted  to move to putting rights on a statutory basis</a:t>
            </a:r>
          </a:p>
          <a:p>
            <a:pPr marL="285750" indent="-285750">
              <a:buFont typeface="Arial" panose="020B0604020202020204" pitchFamily="34" charset="0"/>
              <a:buChar char="•"/>
            </a:pPr>
            <a:r>
              <a:rPr lang="en-GB" sz="2000" dirty="0" smtClean="0"/>
              <a:t>Scottish Government – Rights Based – UNCRC Incorporation (Scotland) Act 2020</a:t>
            </a:r>
          </a:p>
          <a:p>
            <a:pPr marL="285750" indent="-285750"/>
            <a:endParaRPr lang="en-GB" sz="2000" dirty="0" smtClean="0"/>
          </a:p>
          <a:p>
            <a:r>
              <a:rPr lang="en-GB" sz="2400" b="1" dirty="0" smtClean="0"/>
              <a:t>Legislative </a:t>
            </a:r>
            <a:r>
              <a:rPr lang="en-GB" sz="2400" b="1" dirty="0"/>
              <a:t>Changes</a:t>
            </a:r>
          </a:p>
          <a:p>
            <a:pPr marL="285750" indent="-285750">
              <a:buFont typeface="Arial" panose="020B0604020202020204" pitchFamily="34" charset="0"/>
              <a:buChar char="•"/>
            </a:pPr>
            <a:r>
              <a:rPr lang="en-GB" sz="2000" dirty="0"/>
              <a:t>Children (Scotland) Act 2020</a:t>
            </a:r>
          </a:p>
          <a:p>
            <a:pPr marL="285750" indent="-285750">
              <a:buFont typeface="Arial" panose="020B0604020202020204" pitchFamily="34" charset="0"/>
              <a:buChar char="•"/>
            </a:pPr>
            <a:r>
              <a:rPr lang="en-GB" sz="2000" dirty="0"/>
              <a:t>The Children’s Hearings (Scotland) Act 2011 (Rules of Procedure in Children’s Hearings) Amendment Rules 2021 </a:t>
            </a:r>
          </a:p>
          <a:p>
            <a:endParaRPr lang="en-GB" dirty="0"/>
          </a:p>
          <a:p>
            <a:r>
              <a:rPr lang="en-GB" sz="2400" b="1" dirty="0"/>
              <a:t>Amendments to :</a:t>
            </a:r>
          </a:p>
          <a:p>
            <a:pPr marL="285750" indent="-285750">
              <a:buFont typeface="Arial" panose="020B0604020202020204" pitchFamily="34" charset="0"/>
              <a:buChar char="•"/>
            </a:pPr>
            <a:r>
              <a:rPr lang="en-GB" sz="2000" dirty="0"/>
              <a:t>Section 17 Childrens Scotland Act</a:t>
            </a:r>
          </a:p>
          <a:p>
            <a:pPr marL="285750" indent="-285750">
              <a:buFont typeface="Arial" panose="020B0604020202020204" pitchFamily="34" charset="0"/>
              <a:buChar char="•"/>
            </a:pPr>
            <a:r>
              <a:rPr lang="en-GB" sz="2000" dirty="0"/>
              <a:t>The Looked After Children (Scotland) Regulations 2009  </a:t>
            </a:r>
          </a:p>
          <a:p>
            <a:pPr marL="285750" indent="-285750">
              <a:buFont typeface="Arial" panose="020B0604020202020204" pitchFamily="34" charset="0"/>
              <a:buChar char="•"/>
            </a:pPr>
            <a:r>
              <a:rPr lang="en-GB" sz="2000" dirty="0"/>
              <a:t>Children’s Hearings (Scotland) Act 2011</a:t>
            </a:r>
          </a:p>
          <a:p>
            <a:endParaRPr lang="en-GB" dirty="0"/>
          </a:p>
        </p:txBody>
      </p:sp>
      <p:sp>
        <p:nvSpPr>
          <p:cNvPr id="7"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smtClean="0">
                <a:latin typeface="Kristen ITC" pitchFamily="66" charset="0"/>
              </a:rPr>
              <a:t>Introduction</a:t>
            </a:r>
          </a:p>
        </p:txBody>
      </p:sp>
      <p:pic>
        <p:nvPicPr>
          <p:cNvPr id="37891" name="Picture 3" descr="The Promise"/>
          <p:cNvPicPr>
            <a:picLocks noChangeAspect="1" noChangeArrowheads="1"/>
          </p:cNvPicPr>
          <p:nvPr/>
        </p:nvPicPr>
        <p:blipFill>
          <a:blip r:embed="rId3" cstate="print"/>
          <a:srcRect/>
          <a:stretch>
            <a:fillRect/>
          </a:stretch>
        </p:blipFill>
        <p:spPr bwMode="auto">
          <a:xfrm>
            <a:off x="8434316" y="5571769"/>
            <a:ext cx="3498376" cy="897269"/>
          </a:xfrm>
          <a:prstGeom prst="rect">
            <a:avLst/>
          </a:prstGeom>
          <a:noFill/>
        </p:spPr>
      </p:pic>
    </p:spTree>
    <p:extLst>
      <p:ext uri="{BB962C8B-B14F-4D97-AF65-F5344CB8AC3E}">
        <p14:creationId xmlns:p14="http://schemas.microsoft.com/office/powerpoint/2010/main" val="974800351"/>
      </p:ext>
    </p:extLst>
  </p:cSld>
  <p:clrMapOvr>
    <a:masterClrMapping/>
  </p:clrMapOvr>
  <p:transition spd="slow" advTm="70263">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777922" y="1181100"/>
            <a:ext cx="10890914" cy="5295900"/>
          </a:xfrm>
          <a:prstGeom prst="rect">
            <a:avLst/>
          </a:prstGeom>
          <a:noFill/>
          <a:ln>
            <a:miter lim="800000"/>
            <a:headEnd/>
            <a:tailEnd/>
          </a:ln>
        </p:spPr>
        <p:txBody>
          <a:bodyPr>
            <a:normAutofit/>
          </a:bodyPr>
          <a:lstStyle/>
          <a:p>
            <a:pPr eaLnBrk="1" hangingPunct="1">
              <a:buFont typeface="Wingdings" pitchFamily="2" charset="2"/>
              <a:buChar char="§"/>
            </a:pPr>
            <a:r>
              <a:rPr lang="en-GB" sz="2200" dirty="0">
                <a:latin typeface="Calibri" pitchFamily="34" charset="0"/>
              </a:rPr>
              <a:t>A Sibling Contact Report </a:t>
            </a:r>
            <a:r>
              <a:rPr lang="en-GB" sz="2200" dirty="0" smtClean="0">
                <a:latin typeface="Calibri" pitchFamily="34" charset="0"/>
              </a:rPr>
              <a:t>should </a:t>
            </a:r>
            <a:r>
              <a:rPr lang="en-GB" sz="2200" dirty="0">
                <a:latin typeface="Calibri" pitchFamily="34" charset="0"/>
              </a:rPr>
              <a:t>be submitted with </a:t>
            </a:r>
            <a:r>
              <a:rPr lang="en-GB" sz="2200" b="1" dirty="0">
                <a:latin typeface="Calibri" pitchFamily="34" charset="0"/>
              </a:rPr>
              <a:t>all reports </a:t>
            </a:r>
            <a:r>
              <a:rPr lang="en-GB" sz="2200" dirty="0">
                <a:latin typeface="Calibri" pitchFamily="34" charset="0"/>
              </a:rPr>
              <a:t>for Children’s Hearings </a:t>
            </a:r>
            <a:r>
              <a:rPr lang="en-GB" sz="2200" dirty="0" smtClean="0">
                <a:latin typeface="Calibri" pitchFamily="34" charset="0"/>
              </a:rPr>
              <a:t> - this </a:t>
            </a:r>
            <a:r>
              <a:rPr lang="en-GB" sz="2200" dirty="0">
                <a:latin typeface="Calibri" pitchFamily="34" charset="0"/>
              </a:rPr>
              <a:t>includes investigation reports and referrals to the </a:t>
            </a:r>
            <a:r>
              <a:rPr lang="en-GB" sz="2200" dirty="0" smtClean="0">
                <a:latin typeface="Calibri" pitchFamily="34" charset="0"/>
              </a:rPr>
              <a:t>Reporter - except </a:t>
            </a:r>
            <a:r>
              <a:rPr lang="en-GB" sz="2200" dirty="0">
                <a:latin typeface="Calibri" pitchFamily="34" charset="0"/>
              </a:rPr>
              <a:t>where a child is living with </a:t>
            </a:r>
            <a:r>
              <a:rPr lang="en-GB" sz="2200" dirty="0" smtClean="0">
                <a:latin typeface="Calibri" pitchFamily="34" charset="0"/>
              </a:rPr>
              <a:t>an individual.</a:t>
            </a:r>
          </a:p>
          <a:p>
            <a:pPr eaLnBrk="1" hangingPunct="1">
              <a:buFont typeface="Wingdings" pitchFamily="2" charset="2"/>
              <a:buChar char="§"/>
            </a:pPr>
            <a:endParaRPr lang="en-GB" sz="2200" dirty="0">
              <a:latin typeface="Calibri" pitchFamily="34" charset="0"/>
            </a:endParaRPr>
          </a:p>
          <a:p>
            <a:pPr eaLnBrk="1" hangingPunct="1">
              <a:buFont typeface="Wingdings" pitchFamily="2" charset="2"/>
              <a:buChar char="§"/>
            </a:pPr>
            <a:r>
              <a:rPr lang="en-GB" sz="2200" dirty="0">
                <a:latin typeface="Calibri" pitchFamily="34" charset="0"/>
              </a:rPr>
              <a:t>A Sibling Contact Report will be needed if there is a recommendation to remove the sibling or someone else is asking the hearing to do </a:t>
            </a:r>
            <a:r>
              <a:rPr lang="en-GB" sz="2200" dirty="0" smtClean="0">
                <a:latin typeface="Calibri" pitchFamily="34" charset="0"/>
              </a:rPr>
              <a:t>this.</a:t>
            </a:r>
          </a:p>
          <a:p>
            <a:pPr eaLnBrk="1" hangingPunct="1">
              <a:buFont typeface="Wingdings" pitchFamily="2" charset="2"/>
              <a:buChar char="§"/>
            </a:pPr>
            <a:endParaRPr lang="en-GB" sz="2200" dirty="0" smtClean="0">
              <a:latin typeface="Calibri" pitchFamily="34" charset="0"/>
            </a:endParaRPr>
          </a:p>
          <a:p>
            <a:pPr>
              <a:buFont typeface="Wingdings" pitchFamily="2" charset="2"/>
              <a:buChar char="§"/>
            </a:pPr>
            <a:r>
              <a:rPr lang="en-GB" sz="2200" dirty="0" smtClean="0">
                <a:latin typeface="Calibri" pitchFamily="34" charset="0"/>
              </a:rPr>
              <a:t>The report must be provided to the Reporter no later than </a:t>
            </a:r>
            <a:r>
              <a:rPr lang="en-GB" sz="2200" b="1" dirty="0" smtClean="0">
                <a:latin typeface="Calibri" pitchFamily="34" charset="0"/>
              </a:rPr>
              <a:t>4 weeks </a:t>
            </a:r>
            <a:r>
              <a:rPr lang="en-GB" sz="2200" dirty="0" smtClean="0">
                <a:latin typeface="Calibri" pitchFamily="34" charset="0"/>
              </a:rPr>
              <a:t>before a hearing to provide sufficient time for the Reporter to take the appropriate steps.</a:t>
            </a:r>
          </a:p>
          <a:p>
            <a:pPr>
              <a:buFont typeface="Wingdings" pitchFamily="2" charset="2"/>
              <a:buChar char="§"/>
            </a:pPr>
            <a:endParaRPr lang="en-GB" sz="2200" dirty="0" smtClean="0">
              <a:latin typeface="Calibri" pitchFamily="34" charset="0"/>
            </a:endParaRPr>
          </a:p>
          <a:p>
            <a:pPr>
              <a:buFont typeface="Wingdings" pitchFamily="2" charset="2"/>
              <a:buChar char="§"/>
            </a:pPr>
            <a:r>
              <a:rPr lang="en-GB" sz="2200" dirty="0" smtClean="0">
                <a:latin typeface="Calibri" pitchFamily="34" charset="0"/>
              </a:rPr>
              <a:t>Where a Pre Hearing Panel has been asked to make a decision that an individual meets the participation criteria and no Sibling Contact Report has been completed one must be prepared and submitted to SCRA within 7 days of being requested.</a:t>
            </a:r>
          </a:p>
          <a:p>
            <a:pPr eaLnBrk="1" hangingPunct="1">
              <a:buFont typeface="Wingdings" pitchFamily="2" charset="2"/>
              <a:buChar char="§"/>
            </a:pPr>
            <a:endParaRPr lang="en-GB" sz="2200" dirty="0">
              <a:latin typeface="Calibri" pitchFamily="34" charset="0"/>
            </a:endParaRPr>
          </a:p>
          <a:p>
            <a:pPr marL="0" indent="0">
              <a:buNone/>
            </a:pPr>
            <a:endParaRPr lang="en-GB" dirty="0">
              <a:solidFill>
                <a:srgbClr val="002060"/>
              </a:solidFill>
              <a:latin typeface="Calibri" pitchFamily="34" charset="0"/>
              <a:cs typeface="Calibri" pitchFamily="34" charset="0"/>
            </a:endParaRPr>
          </a:p>
          <a:p>
            <a:pPr marL="0" indent="0">
              <a:buNone/>
            </a:pPr>
            <a:endParaRPr lang="en-GB" dirty="0">
              <a:solidFill>
                <a:srgbClr val="002060"/>
              </a:solidFill>
              <a:latin typeface="Calibri" pitchFamily="34" charset="0"/>
              <a:cs typeface="Calibri" pitchFamily="34" charset="0"/>
            </a:endParaRPr>
          </a:p>
          <a:p>
            <a:pPr eaLnBrk="1" hangingPunct="1">
              <a:buFont typeface="Wingdings" pitchFamily="2" charset="2"/>
              <a:buChar char="§"/>
            </a:pPr>
            <a:endParaRPr lang="en-GB" dirty="0">
              <a:solidFill>
                <a:srgbClr val="002060"/>
              </a:solidFill>
              <a:latin typeface="Calibri" pitchFamily="34" charset="0"/>
              <a:cs typeface="Calibri" pitchFamily="34" charset="0"/>
            </a:endParaRPr>
          </a:p>
          <a:p>
            <a:pPr eaLnBrk="1" hangingPunct="1">
              <a:buFont typeface="Wingdings" pitchFamily="2" charset="2"/>
              <a:buChar char="§"/>
            </a:pPr>
            <a:endParaRPr lang="en-GB" dirty="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a:latin typeface="Kristen ITC" pitchFamily="66" charset="0"/>
              </a:rPr>
              <a:t>Sibling Contact Report</a:t>
            </a:r>
          </a:p>
        </p:txBody>
      </p:sp>
      <p:pic>
        <p:nvPicPr>
          <p:cNvPr id="4" name="Picture 1"/>
          <p:cNvPicPr>
            <a:picLocks noChangeAspect="1" noChangeArrowheads="1"/>
          </p:cNvPicPr>
          <p:nvPr/>
        </p:nvPicPr>
        <p:blipFill>
          <a:blip r:embed="rId3" cstate="print"/>
          <a:srcRect t="4461"/>
          <a:stretch>
            <a:fillRect/>
          </a:stretch>
        </p:blipFill>
        <p:spPr bwMode="auto">
          <a:xfrm>
            <a:off x="10930151" y="5063319"/>
            <a:ext cx="1261849" cy="1794681"/>
          </a:xfrm>
          <a:prstGeom prst="rect">
            <a:avLst/>
          </a:prstGeom>
          <a:noFill/>
          <a:ln w="9525">
            <a:noFill/>
            <a:miter lim="800000"/>
            <a:headEnd/>
            <a:tailEnd/>
          </a:ln>
        </p:spPr>
      </p:pic>
    </p:spTree>
    <p:extLst>
      <p:ext uri="{BB962C8B-B14F-4D97-AF65-F5344CB8AC3E}">
        <p14:creationId xmlns:p14="http://schemas.microsoft.com/office/powerpoint/2010/main" val="4199190645"/>
      </p:ext>
    </p:extLst>
  </p:cSld>
  <p:clrMapOvr>
    <a:masterClrMapping/>
  </p:clrMapOvr>
  <p:transition spd="slow" advTm="70263">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FF021E-BBD6-43F8-B040-B3BCE9D8F1FD}"/>
              </a:ext>
            </a:extLst>
          </p:cNvPr>
          <p:cNvSpPr txBox="1"/>
          <p:nvPr/>
        </p:nvSpPr>
        <p:spPr>
          <a:xfrm>
            <a:off x="272954" y="917912"/>
            <a:ext cx="9021171" cy="7294305"/>
          </a:xfrm>
          <a:prstGeom prst="rect">
            <a:avLst/>
          </a:prstGeom>
          <a:noFill/>
        </p:spPr>
        <p:txBody>
          <a:bodyPr wrap="square" rtlCol="0">
            <a:spAutoFit/>
          </a:bodyPr>
          <a:lstStyle/>
          <a:p>
            <a:r>
              <a:rPr lang="en-GB" sz="2200" dirty="0" smtClean="0">
                <a:latin typeface="Calibri" pitchFamily="34" charset="0"/>
              </a:rPr>
              <a:t>This is new to everyone – if you have questions, please ask. </a:t>
            </a:r>
            <a:endParaRPr lang="en-GB" sz="2200" dirty="0">
              <a:latin typeface="Calibri" pitchFamily="34" charset="0"/>
            </a:endParaRPr>
          </a:p>
          <a:p>
            <a:endParaRPr lang="en-GB" sz="2200" dirty="0">
              <a:latin typeface="Calibri" pitchFamily="34" charset="0"/>
            </a:endParaRPr>
          </a:p>
          <a:p>
            <a:r>
              <a:rPr lang="en-GB" sz="2200" dirty="0" smtClean="0">
                <a:latin typeface="Calibri" pitchFamily="34" charset="0"/>
              </a:rPr>
              <a:t>Social </a:t>
            </a:r>
            <a:r>
              <a:rPr lang="en-GB" sz="2200" dirty="0">
                <a:latin typeface="Calibri" pitchFamily="34" charset="0"/>
              </a:rPr>
              <a:t>workers </a:t>
            </a:r>
            <a:r>
              <a:rPr lang="en-GB" sz="2200" dirty="0" smtClean="0">
                <a:latin typeface="Calibri" pitchFamily="34" charset="0"/>
              </a:rPr>
              <a:t>should complete a </a:t>
            </a:r>
            <a:r>
              <a:rPr lang="en-GB" sz="2200" dirty="0">
                <a:latin typeface="Calibri" pitchFamily="34" charset="0"/>
              </a:rPr>
              <a:t>Sibling Contact Report.</a:t>
            </a:r>
          </a:p>
          <a:p>
            <a:endParaRPr lang="en-GB" sz="2200" dirty="0">
              <a:latin typeface="Calibri" pitchFamily="34" charset="0"/>
            </a:endParaRPr>
          </a:p>
          <a:p>
            <a:r>
              <a:rPr lang="en-GB" sz="2200" dirty="0" smtClean="0">
                <a:latin typeface="Calibri" pitchFamily="34" charset="0"/>
              </a:rPr>
              <a:t>Social </a:t>
            </a:r>
            <a:r>
              <a:rPr lang="en-GB" sz="2200" dirty="0">
                <a:latin typeface="Calibri" pitchFamily="34" charset="0"/>
              </a:rPr>
              <a:t>workers should </a:t>
            </a:r>
            <a:r>
              <a:rPr lang="en-GB" sz="2200" dirty="0" smtClean="0">
                <a:latin typeface="Calibri" pitchFamily="34" charset="0"/>
              </a:rPr>
              <a:t>let the reporter know if children and families have a strong preference for attending the hearing in a certain way.</a:t>
            </a:r>
            <a:endParaRPr lang="en-GB" sz="2200" dirty="0">
              <a:latin typeface="Calibri" pitchFamily="34" charset="0"/>
            </a:endParaRPr>
          </a:p>
          <a:p>
            <a:endParaRPr lang="en-GB" sz="2200" dirty="0">
              <a:latin typeface="Calibri" pitchFamily="34" charset="0"/>
            </a:endParaRPr>
          </a:p>
          <a:p>
            <a:r>
              <a:rPr lang="en-GB" sz="2200" dirty="0" smtClean="0">
                <a:latin typeface="Calibri" pitchFamily="34" charset="0"/>
              </a:rPr>
              <a:t>Social </a:t>
            </a:r>
            <a:r>
              <a:rPr lang="en-GB" sz="2200" dirty="0">
                <a:latin typeface="Calibri" pitchFamily="34" charset="0"/>
              </a:rPr>
              <a:t>workers should </a:t>
            </a:r>
            <a:r>
              <a:rPr lang="en-GB" sz="2200" dirty="0" smtClean="0">
                <a:latin typeface="Calibri" pitchFamily="34" charset="0"/>
              </a:rPr>
              <a:t>let the </a:t>
            </a:r>
            <a:r>
              <a:rPr lang="en-GB" sz="2200" dirty="0">
                <a:latin typeface="Calibri" pitchFamily="34" charset="0"/>
              </a:rPr>
              <a:t>reporter </a:t>
            </a:r>
            <a:r>
              <a:rPr lang="en-GB" sz="2200" dirty="0" smtClean="0">
                <a:latin typeface="Calibri" pitchFamily="34" charset="0"/>
              </a:rPr>
              <a:t>know of any one who should be attending the hearing using technology (for example, where it would be safer not to have a person in the building)</a:t>
            </a:r>
            <a:endParaRPr lang="en-GB" sz="2200" dirty="0">
              <a:latin typeface="Calibri" pitchFamily="34" charset="0"/>
            </a:endParaRPr>
          </a:p>
          <a:p>
            <a:endParaRPr lang="en-GB" sz="2200" dirty="0">
              <a:latin typeface="Calibri" pitchFamily="34" charset="0"/>
            </a:endParaRPr>
          </a:p>
          <a:p>
            <a:r>
              <a:rPr lang="en-GB" sz="2200" dirty="0" smtClean="0">
                <a:latin typeface="Calibri" pitchFamily="34" charset="0"/>
              </a:rPr>
              <a:t>Social workers should alert the reporter if they think that a person may need to be excluded during the hearing discussion.  </a:t>
            </a:r>
          </a:p>
          <a:p>
            <a:endParaRPr lang="en-GB" sz="2200" dirty="0" smtClean="0">
              <a:latin typeface="Calibri" pitchFamily="34" charset="0"/>
            </a:endParaRPr>
          </a:p>
          <a:p>
            <a:r>
              <a:rPr lang="en-GB" sz="2200" b="1" dirty="0" smtClean="0">
                <a:latin typeface="Calibri" pitchFamily="34" charset="0"/>
              </a:rPr>
              <a:t>Please make sure you have read </a:t>
            </a:r>
            <a:r>
              <a:rPr lang="en-GB" sz="2200" b="1" dirty="0" smtClean="0">
                <a:latin typeface="Calibri" pitchFamily="34" charset="0"/>
                <a:hlinkClick r:id="rId4"/>
              </a:rPr>
              <a:t>SCRA’s briefing</a:t>
            </a:r>
            <a:r>
              <a:rPr lang="en-GB" sz="2200" b="1" dirty="0" smtClean="0">
                <a:latin typeface="Calibri" pitchFamily="34" charset="0"/>
              </a:rPr>
              <a:t>.</a:t>
            </a:r>
          </a:p>
          <a:p>
            <a:endParaRPr lang="en-GB" sz="2200" b="1" dirty="0" smtClean="0">
              <a:latin typeface="Calibri" pitchFamily="34" charset="0"/>
            </a:endParaRPr>
          </a:p>
          <a:p>
            <a:r>
              <a:rPr lang="en-GB" sz="2200" b="1" dirty="0" smtClean="0">
                <a:solidFill>
                  <a:srgbClr val="0070C0"/>
                </a:solidFill>
                <a:latin typeface="Kristen ITC" pitchFamily="66" charset="0"/>
              </a:rPr>
              <a:t>Thank you!</a:t>
            </a:r>
            <a:endParaRPr lang="en-GB" sz="2200" b="1" dirty="0">
              <a:solidFill>
                <a:srgbClr val="0070C0"/>
              </a:solidFill>
              <a:latin typeface="Kristen ITC" pitchFamily="66" charset="0"/>
            </a:endParaRPr>
          </a:p>
          <a:p>
            <a:endParaRPr lang="en-GB" sz="2200" b="1" dirty="0">
              <a:latin typeface="Calibri" pitchFamily="34" charset="0"/>
            </a:endParaRPr>
          </a:p>
          <a:p>
            <a:pPr marL="285750" indent="-285750">
              <a:buBlip>
                <a:blip r:embed="rId5"/>
              </a:buBlip>
            </a:pPr>
            <a:endParaRPr lang="en-GB" dirty="0"/>
          </a:p>
          <a:p>
            <a:endParaRPr lang="en-GB" dirty="0"/>
          </a:p>
          <a:p>
            <a:endParaRPr lang="en-GB" dirty="0"/>
          </a:p>
          <a:p>
            <a:endParaRPr lang="en-GB" dirty="0"/>
          </a:p>
        </p:txBody>
      </p:sp>
      <p:graphicFrame>
        <p:nvGraphicFramePr>
          <p:cNvPr id="2" name="Object 1">
            <a:extLst>
              <a:ext uri="{FF2B5EF4-FFF2-40B4-BE49-F238E27FC236}">
                <a16:creationId xmlns:a16="http://schemas.microsoft.com/office/drawing/2014/main" id="{DACCD2A5-5C24-4401-B138-CE57233292C9}"/>
              </a:ext>
            </a:extLst>
          </p:cNvPr>
          <p:cNvGraphicFramePr>
            <a:graphicFrameLocks noChangeAspect="1"/>
          </p:cNvGraphicFramePr>
          <p:nvPr>
            <p:extLst>
              <p:ext uri="{D42A27DB-BD31-4B8C-83A1-F6EECF244321}">
                <p14:modId xmlns:p14="http://schemas.microsoft.com/office/powerpoint/2010/main" val="737713449"/>
              </p:ext>
            </p:extLst>
          </p:nvPr>
        </p:nvGraphicFramePr>
        <p:xfrm>
          <a:off x="9193302" y="2265260"/>
          <a:ext cx="2998698" cy="4592740"/>
        </p:xfrm>
        <a:graphic>
          <a:graphicData uri="http://schemas.openxmlformats.org/presentationml/2006/ole">
            <mc:AlternateContent xmlns:mc="http://schemas.openxmlformats.org/markup-compatibility/2006">
              <mc:Choice xmlns:v="urn:schemas-microsoft-com:vml" Requires="v">
                <p:oleObj spid="_x0000_s1030" name="Document" r:id="rId6" imgW="7906761" imgH="9507259" progId="Word.Document.12">
                  <p:embed/>
                </p:oleObj>
              </mc:Choice>
              <mc:Fallback>
                <p:oleObj name="Document" r:id="rId6" imgW="7906761" imgH="9507259"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3302" y="2265260"/>
                        <a:ext cx="2998698" cy="459274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smtClean="0">
                <a:latin typeface="Kristen ITC" pitchFamily="66" charset="0"/>
              </a:rPr>
              <a:t>Conclusions</a:t>
            </a:r>
            <a:endParaRPr lang="en-GB" sz="2400" b="1" dirty="0">
              <a:latin typeface="Kristen ITC" pitchFamily="66" charset="0"/>
            </a:endParaRPr>
          </a:p>
        </p:txBody>
      </p:sp>
    </p:spTree>
    <p:extLst>
      <p:ext uri="{BB962C8B-B14F-4D97-AF65-F5344CB8AC3E}">
        <p14:creationId xmlns:p14="http://schemas.microsoft.com/office/powerpoint/2010/main" val="4055451693"/>
      </p:ext>
    </p:extLst>
  </p:cSld>
  <p:clrMapOvr>
    <a:masterClrMapping/>
  </p:clrMapOvr>
  <p:transition spd="slow" advTm="70263">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l="23732" t="26306" r="39104" b="18144"/>
          <a:stretch>
            <a:fillRect/>
          </a:stretch>
        </p:blipFill>
        <p:spPr bwMode="auto">
          <a:xfrm>
            <a:off x="8551176" y="2504364"/>
            <a:ext cx="3640824" cy="4353636"/>
          </a:xfrm>
          <a:prstGeom prst="rect">
            <a:avLst/>
          </a:prstGeom>
          <a:noFill/>
          <a:ln w="9525">
            <a:noFill/>
            <a:miter lim="800000"/>
            <a:headEnd/>
            <a:tailEnd/>
          </a:ln>
        </p:spPr>
      </p:pic>
      <p:sp>
        <p:nvSpPr>
          <p:cNvPr id="7169"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smtClean="0">
                <a:latin typeface="Kristen ITC" pitchFamily="66" charset="0"/>
              </a:rPr>
              <a:t>Purpose</a:t>
            </a:r>
          </a:p>
        </p:txBody>
      </p:sp>
      <p:sp>
        <p:nvSpPr>
          <p:cNvPr id="7170" name="Rectangle 3"/>
          <p:cNvSpPr>
            <a:spLocks noChangeArrowheads="1"/>
          </p:cNvSpPr>
          <p:nvPr/>
        </p:nvSpPr>
        <p:spPr bwMode="auto">
          <a:xfrm>
            <a:off x="450376" y="1149777"/>
            <a:ext cx="8543499" cy="5394325"/>
          </a:xfrm>
          <a:prstGeom prst="rect">
            <a:avLst/>
          </a:prstGeom>
          <a:noFill/>
          <a:ln w="9525">
            <a:noFill/>
            <a:miter lim="800000"/>
            <a:headEnd/>
            <a:tailEnd/>
          </a:ln>
        </p:spPr>
        <p:txBody>
          <a:bodyPr/>
          <a:lstStyle/>
          <a:p>
            <a:pPr marL="342900" indent="-342900">
              <a:spcBef>
                <a:spcPct val="20000"/>
              </a:spcBef>
              <a:buFont typeface="Wingdings" panose="05000000000000000000" pitchFamily="2" charset="2"/>
              <a:buChar char="§"/>
            </a:pPr>
            <a:endParaRPr lang="en-GB" sz="2000" dirty="0">
              <a:latin typeface="Calibri" pitchFamily="34" charset="0"/>
            </a:endParaRPr>
          </a:p>
          <a:p>
            <a:pPr marL="342900" indent="-342900">
              <a:spcBef>
                <a:spcPct val="20000"/>
              </a:spcBef>
              <a:buFont typeface="Wingdings" panose="05000000000000000000" pitchFamily="2" charset="2"/>
              <a:buChar char="§"/>
            </a:pPr>
            <a:endParaRPr lang="en-GB" sz="2000" dirty="0" smtClean="0">
              <a:latin typeface="Calibri" pitchFamily="34" charset="0"/>
            </a:endParaRPr>
          </a:p>
          <a:p>
            <a:pPr marL="342900" indent="-342900">
              <a:spcBef>
                <a:spcPct val="20000"/>
              </a:spcBef>
              <a:buFont typeface="Wingdings" panose="05000000000000000000" pitchFamily="2" charset="2"/>
              <a:buChar char="§"/>
            </a:pPr>
            <a:r>
              <a:rPr lang="en-GB" sz="2000" dirty="0" smtClean="0">
                <a:latin typeface="Calibri" pitchFamily="34" charset="0"/>
              </a:rPr>
              <a:t>To </a:t>
            </a:r>
            <a:r>
              <a:rPr lang="en-GB" sz="2000" dirty="0">
                <a:latin typeface="Calibri" pitchFamily="34" charset="0"/>
              </a:rPr>
              <a:t>provide an overview of the legislative changes giving participation rights in children’s hearings to certain </a:t>
            </a:r>
            <a:r>
              <a:rPr lang="en-GB" sz="2000" dirty="0" smtClean="0">
                <a:latin typeface="Calibri" pitchFamily="34" charset="0"/>
              </a:rPr>
              <a:t>individuals</a:t>
            </a:r>
          </a:p>
          <a:p>
            <a:pPr marL="342900" indent="-342900">
              <a:spcBef>
                <a:spcPct val="20000"/>
              </a:spcBef>
              <a:buFont typeface="Wingdings" panose="05000000000000000000" pitchFamily="2" charset="2"/>
              <a:buChar char="§"/>
            </a:pPr>
            <a:endParaRPr lang="en-GB" sz="2000" dirty="0">
              <a:latin typeface="Calibri" pitchFamily="34" charset="0"/>
            </a:endParaRPr>
          </a:p>
          <a:p>
            <a:pPr marL="342900" indent="-342900">
              <a:spcBef>
                <a:spcPct val="20000"/>
              </a:spcBef>
              <a:buFont typeface="Wingdings" panose="05000000000000000000" pitchFamily="2" charset="2"/>
              <a:buChar char="§"/>
            </a:pPr>
            <a:r>
              <a:rPr lang="en-GB" sz="2000" dirty="0">
                <a:latin typeface="Calibri" pitchFamily="34" charset="0"/>
              </a:rPr>
              <a:t>To </a:t>
            </a:r>
            <a:r>
              <a:rPr lang="en-GB" sz="2000" dirty="0" smtClean="0">
                <a:latin typeface="Calibri" pitchFamily="34" charset="0"/>
              </a:rPr>
              <a:t>introduce the </a:t>
            </a:r>
            <a:r>
              <a:rPr lang="en-GB" sz="2000" dirty="0">
                <a:latin typeface="Calibri" pitchFamily="34" charset="0"/>
              </a:rPr>
              <a:t>new Sibling Contact Report to be used for children’s </a:t>
            </a:r>
            <a:r>
              <a:rPr lang="en-GB" sz="2000" dirty="0" smtClean="0">
                <a:latin typeface="Calibri" pitchFamily="34" charset="0"/>
              </a:rPr>
              <a:t>hearings</a:t>
            </a:r>
          </a:p>
          <a:p>
            <a:pPr marL="342900" indent="-342900">
              <a:spcBef>
                <a:spcPct val="20000"/>
              </a:spcBef>
              <a:buFont typeface="Wingdings" panose="05000000000000000000" pitchFamily="2" charset="2"/>
              <a:buChar char="§"/>
            </a:pPr>
            <a:endParaRPr lang="en-GB" sz="2000" dirty="0" smtClean="0">
              <a:latin typeface="Calibri" pitchFamily="34" charset="0"/>
            </a:endParaRPr>
          </a:p>
          <a:p>
            <a:pPr marL="342900" indent="-342900">
              <a:spcBef>
                <a:spcPct val="20000"/>
              </a:spcBef>
              <a:buFont typeface="Wingdings" panose="05000000000000000000" pitchFamily="2" charset="2"/>
              <a:buChar char="§"/>
            </a:pPr>
            <a:r>
              <a:rPr lang="en-GB" sz="2000" dirty="0" smtClean="0">
                <a:latin typeface="Calibri" pitchFamily="34" charset="0"/>
              </a:rPr>
              <a:t>To provide an overview of the legislative changes to attendance at a children’s hearing</a:t>
            </a:r>
          </a:p>
          <a:p>
            <a:pPr marL="342900" indent="-342900">
              <a:spcBef>
                <a:spcPct val="20000"/>
              </a:spcBef>
              <a:buFont typeface="Wingdings" panose="05000000000000000000" pitchFamily="2" charset="2"/>
              <a:buChar char="§"/>
            </a:pPr>
            <a:endParaRPr lang="en-GB" sz="2000" dirty="0">
              <a:latin typeface="Calibri" pitchFamily="34" charset="0"/>
            </a:endParaRPr>
          </a:p>
        </p:txBody>
      </p:sp>
    </p:spTree>
    <p:extLst>
      <p:ext uri="{BB962C8B-B14F-4D97-AF65-F5344CB8AC3E}">
        <p14:creationId xmlns:p14="http://schemas.microsoft.com/office/powerpoint/2010/main" val="2209843265"/>
      </p:ext>
    </p:extLst>
  </p:cSld>
  <p:clrMapOvr>
    <a:masterClrMapping/>
  </p:clrMapOvr>
  <p:transition spd="slow" advTm="70263">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832513" y="1447801"/>
            <a:ext cx="10590663" cy="4627563"/>
          </a:xfrm>
          <a:prstGeom prst="rect">
            <a:avLst/>
          </a:prstGeom>
          <a:noFill/>
          <a:ln>
            <a:miter lim="800000"/>
            <a:headEnd/>
            <a:tailEnd/>
          </a:ln>
        </p:spPr>
        <p:txBody>
          <a:bodyPr>
            <a:normAutofit/>
          </a:bodyPr>
          <a:lstStyle/>
          <a:p>
            <a:pPr marL="0" indent="0">
              <a:buFont typeface="Wingdings" pitchFamily="2" charset="2"/>
              <a:buChar char="§"/>
            </a:pPr>
            <a:r>
              <a:rPr lang="en-GB" sz="2000" dirty="0">
                <a:latin typeface="Calibri" pitchFamily="34" charset="0"/>
              </a:rPr>
              <a:t>The new participation rights in hearings </a:t>
            </a:r>
            <a:r>
              <a:rPr lang="en-GB" sz="2000" dirty="0" smtClean="0">
                <a:latin typeface="Calibri" pitchFamily="34" charset="0"/>
              </a:rPr>
              <a:t>are not the same as fundamental human rights and freedoms.</a:t>
            </a:r>
          </a:p>
          <a:p>
            <a:pPr marL="0" indent="0">
              <a:buFont typeface="Wingdings" pitchFamily="2" charset="2"/>
              <a:buChar char="§"/>
            </a:pPr>
            <a:endParaRPr lang="en-GB" sz="2000" dirty="0" smtClean="0">
              <a:latin typeface="Calibri" pitchFamily="34" charset="0"/>
            </a:endParaRPr>
          </a:p>
          <a:p>
            <a:pPr marL="0" indent="0">
              <a:buFont typeface="Wingdings" pitchFamily="2" charset="2"/>
              <a:buChar char="§"/>
            </a:pPr>
            <a:r>
              <a:rPr lang="en-GB" sz="2000" dirty="0" smtClean="0">
                <a:latin typeface="Calibri" pitchFamily="34" charset="0"/>
              </a:rPr>
              <a:t>The participation rights afford certain things to certain people if certain criteria are met.</a:t>
            </a:r>
          </a:p>
          <a:p>
            <a:pPr marL="0" indent="0">
              <a:buFont typeface="Wingdings" pitchFamily="2" charset="2"/>
              <a:buChar char="§"/>
            </a:pPr>
            <a:endParaRPr lang="en-GB" sz="2000" dirty="0" smtClean="0">
              <a:latin typeface="Calibri" pitchFamily="34" charset="0"/>
            </a:endParaRPr>
          </a:p>
          <a:p>
            <a:pPr marL="0" indent="0">
              <a:buFont typeface="Wingdings" pitchFamily="2" charset="2"/>
              <a:buChar char="§"/>
            </a:pPr>
            <a:r>
              <a:rPr lang="en-GB" sz="2000" dirty="0" smtClean="0">
                <a:latin typeface="Calibri" pitchFamily="34" charset="0"/>
              </a:rPr>
              <a:t>This is important as section 78(4) of the Children’s Hearings (Scotland) Act 2011 states:</a:t>
            </a:r>
          </a:p>
          <a:p>
            <a:pPr marL="0" indent="0">
              <a:buFont typeface="Wingdings" pitchFamily="2" charset="2"/>
              <a:buChar char="§"/>
            </a:pPr>
            <a:endParaRPr lang="en-GB" sz="2000" dirty="0" smtClean="0">
              <a:latin typeface="Calibri" pitchFamily="34" charset="0"/>
            </a:endParaRPr>
          </a:p>
          <a:p>
            <a:pPr marL="0" indent="0">
              <a:buNone/>
            </a:pPr>
            <a:r>
              <a:rPr lang="en-GB" sz="2000" b="1" i="1" dirty="0" smtClean="0">
                <a:latin typeface="Calibri" pitchFamily="34" charset="0"/>
              </a:rPr>
              <a:t>“The chairing member must take all reasonable steps to ensure that the number of persons present at a children's hearing at the same time is kept to a minimum.”</a:t>
            </a:r>
          </a:p>
          <a:p>
            <a:pPr marL="0" indent="0">
              <a:buNone/>
            </a:pPr>
            <a:endParaRPr lang="en-GB" sz="2000" dirty="0">
              <a:latin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800" dirty="0">
                <a:latin typeface="Calibri" pitchFamily="34" charset="0"/>
                <a:cs typeface="Calibri" pitchFamily="34" charset="0"/>
              </a:rPr>
              <a:t> </a:t>
            </a:r>
            <a:r>
              <a:rPr lang="en-GB" sz="2400" b="1" dirty="0" smtClean="0">
                <a:latin typeface="Kristen ITC" pitchFamily="66" charset="0"/>
              </a:rPr>
              <a:t>The context for the new rights</a:t>
            </a:r>
            <a:endParaRPr lang="en-GB" sz="2400" b="1" dirty="0">
              <a:latin typeface="Kristen ITC" pitchFamily="66" charset="0"/>
            </a:endParaRPr>
          </a:p>
        </p:txBody>
      </p:sp>
      <p:sp>
        <p:nvSpPr>
          <p:cNvPr id="58370" name="AutoShape 2" descr="Group of people talking online video conference on laptop. Concept of online  meeting, virtual meeting, video conference, web chatting, remote work.  Vector illustration in flat cartoon style. Stock Vector | Adobe Stock"/>
          <p:cNvSpPr>
            <a:spLocks noChangeAspect="1" noChangeArrowheads="1"/>
          </p:cNvSpPr>
          <p:nvPr/>
        </p:nvSpPr>
        <p:spPr bwMode="auto">
          <a:xfrm>
            <a:off x="155575"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8371" name="Picture 3"/>
          <p:cNvPicPr>
            <a:picLocks noChangeAspect="1" noChangeArrowheads="1"/>
          </p:cNvPicPr>
          <p:nvPr/>
        </p:nvPicPr>
        <p:blipFill>
          <a:blip r:embed="rId3" cstate="print"/>
          <a:srcRect l="3721"/>
          <a:stretch>
            <a:fillRect/>
          </a:stretch>
        </p:blipFill>
        <p:spPr bwMode="auto">
          <a:xfrm>
            <a:off x="9362364" y="4934092"/>
            <a:ext cx="2659465" cy="1657350"/>
          </a:xfrm>
          <a:prstGeom prst="rect">
            <a:avLst/>
          </a:prstGeom>
          <a:noFill/>
          <a:ln w="9525">
            <a:noFill/>
            <a:miter lim="800000"/>
            <a:headEnd/>
            <a:tailEnd/>
          </a:ln>
        </p:spPr>
      </p:pic>
    </p:spTree>
    <p:extLst>
      <p:ext uri="{BB962C8B-B14F-4D97-AF65-F5344CB8AC3E}">
        <p14:creationId xmlns:p14="http://schemas.microsoft.com/office/powerpoint/2010/main" val="380943355"/>
      </p:ext>
    </p:extLst>
  </p:cSld>
  <p:clrMapOvr>
    <a:masterClrMapping/>
  </p:clrMapOvr>
  <p:transition spd="slow" advTm="70263">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559558" y="1842448"/>
            <a:ext cx="11041039" cy="4232916"/>
          </a:xfrm>
          <a:prstGeom prst="rect">
            <a:avLst/>
          </a:prstGeom>
          <a:noFill/>
          <a:ln>
            <a:miter lim="800000"/>
            <a:headEnd/>
            <a:tailEnd/>
          </a:ln>
        </p:spPr>
        <p:txBody>
          <a:bodyPr>
            <a:normAutofit/>
          </a:bodyPr>
          <a:lstStyle/>
          <a:p>
            <a:pPr marL="0" indent="0">
              <a:buNone/>
            </a:pPr>
            <a:r>
              <a:rPr lang="en-GB" sz="2000" dirty="0">
                <a:latin typeface="Calibri" pitchFamily="34" charset="0"/>
              </a:rPr>
              <a:t>The new participation rights in hearings include the following rights</a:t>
            </a:r>
            <a:r>
              <a:rPr lang="en-GB" sz="2000" dirty="0" smtClean="0">
                <a:latin typeface="Calibri" pitchFamily="34" charset="0"/>
              </a:rPr>
              <a:t>:</a:t>
            </a:r>
          </a:p>
          <a:p>
            <a:pPr marL="0" indent="0">
              <a:buNone/>
            </a:pPr>
            <a:endParaRPr lang="en-GB" sz="2000" dirty="0">
              <a:latin typeface="Calibri" pitchFamily="34" charset="0"/>
            </a:endParaRPr>
          </a:p>
          <a:p>
            <a:pPr lvl="1">
              <a:buFont typeface="Wingdings" pitchFamily="2" charset="2"/>
              <a:buChar char="§"/>
            </a:pPr>
            <a:r>
              <a:rPr lang="en-GB" sz="2000" dirty="0" smtClean="0">
                <a:latin typeface="Calibri" pitchFamily="34" charset="0"/>
              </a:rPr>
              <a:t>To </a:t>
            </a:r>
            <a:r>
              <a:rPr lang="en-GB" sz="2000" dirty="0">
                <a:latin typeface="Calibri" pitchFamily="34" charset="0"/>
              </a:rPr>
              <a:t>b</a:t>
            </a:r>
            <a:r>
              <a:rPr lang="en-GB" sz="2000" dirty="0" smtClean="0">
                <a:latin typeface="Calibri" pitchFamily="34" charset="0"/>
              </a:rPr>
              <a:t>e notified of a hearing </a:t>
            </a:r>
          </a:p>
          <a:p>
            <a:pPr lvl="1">
              <a:buFont typeface="Wingdings" pitchFamily="2" charset="2"/>
              <a:buChar char="§"/>
            </a:pPr>
            <a:r>
              <a:rPr lang="en-GB" sz="2000" dirty="0" smtClean="0">
                <a:latin typeface="Calibri" pitchFamily="34" charset="0"/>
              </a:rPr>
              <a:t>To provide a report for the hearing </a:t>
            </a:r>
          </a:p>
          <a:p>
            <a:pPr lvl="1">
              <a:buFont typeface="Wingdings" pitchFamily="2" charset="2"/>
              <a:buChar char="§"/>
            </a:pPr>
            <a:r>
              <a:rPr lang="en-GB" sz="2000" dirty="0" smtClean="0">
                <a:latin typeface="Calibri" pitchFamily="34" charset="0"/>
              </a:rPr>
              <a:t>To be provided by the reporter with certain documents.</a:t>
            </a:r>
          </a:p>
          <a:p>
            <a:pPr lvl="1">
              <a:buFont typeface="Wingdings" pitchFamily="2" charset="2"/>
              <a:buChar char="§"/>
            </a:pPr>
            <a:r>
              <a:rPr lang="en-GB" sz="2000" dirty="0" smtClean="0">
                <a:latin typeface="Calibri" pitchFamily="34" charset="0"/>
              </a:rPr>
              <a:t>To be authorised by the chair to attend the hearing </a:t>
            </a:r>
          </a:p>
          <a:p>
            <a:pPr lvl="1">
              <a:buFont typeface="Wingdings" pitchFamily="2" charset="2"/>
              <a:buChar char="§"/>
            </a:pPr>
            <a:r>
              <a:rPr lang="en-GB" sz="2000" dirty="0" smtClean="0">
                <a:latin typeface="Calibri" pitchFamily="34" charset="0"/>
              </a:rPr>
              <a:t>To be represented </a:t>
            </a: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800" dirty="0">
                <a:latin typeface="Calibri" pitchFamily="34" charset="0"/>
                <a:cs typeface="Calibri" pitchFamily="34" charset="0"/>
              </a:rPr>
              <a:t> </a:t>
            </a:r>
            <a:r>
              <a:rPr lang="en-GB" sz="2400" b="1" dirty="0">
                <a:latin typeface="Kristen ITC" pitchFamily="66" charset="0"/>
              </a:rPr>
              <a:t>What are the participation rights? </a:t>
            </a:r>
          </a:p>
        </p:txBody>
      </p:sp>
      <p:pic>
        <p:nvPicPr>
          <p:cNvPr id="21506" name="Picture 2" descr="3 brothers - Stock Illustration [58645573] - PIXTA"/>
          <p:cNvPicPr>
            <a:picLocks noChangeAspect="1" noChangeArrowheads="1"/>
          </p:cNvPicPr>
          <p:nvPr/>
        </p:nvPicPr>
        <p:blipFill>
          <a:blip r:embed="rId3" cstate="print"/>
          <a:srcRect r="4171"/>
          <a:stretch>
            <a:fillRect/>
          </a:stretch>
        </p:blipFill>
        <p:spPr bwMode="auto">
          <a:xfrm>
            <a:off x="8939284" y="3375993"/>
            <a:ext cx="3002507" cy="3233788"/>
          </a:xfrm>
          <a:prstGeom prst="rect">
            <a:avLst/>
          </a:prstGeom>
          <a:noFill/>
        </p:spPr>
      </p:pic>
    </p:spTree>
    <p:extLst>
      <p:ext uri="{BB962C8B-B14F-4D97-AF65-F5344CB8AC3E}">
        <p14:creationId xmlns:p14="http://schemas.microsoft.com/office/powerpoint/2010/main" val="380943355"/>
      </p:ext>
    </p:extLst>
  </p:cSld>
  <p:clrMapOvr>
    <a:masterClrMapping/>
  </p:clrMapOvr>
  <p:transition spd="slow" advTm="70263">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532261" y="990033"/>
            <a:ext cx="10904561" cy="5387975"/>
          </a:xfrm>
          <a:prstGeom prst="rect">
            <a:avLst/>
          </a:prstGeom>
          <a:noFill/>
          <a:ln>
            <a:miter lim="800000"/>
            <a:headEnd/>
            <a:tailEnd/>
          </a:ln>
        </p:spPr>
        <p:txBody>
          <a:bodyPr>
            <a:normAutofit/>
          </a:bodyPr>
          <a:lstStyle/>
          <a:p>
            <a:pPr lvl="1">
              <a:buFont typeface="Wingdings" pitchFamily="2" charset="2"/>
              <a:buChar char="§"/>
            </a:pPr>
            <a:r>
              <a:rPr lang="en-GB" sz="2000" b="1" dirty="0" smtClean="0">
                <a:latin typeface="Calibri" pitchFamily="34" charset="0"/>
              </a:rPr>
              <a:t>There are two </a:t>
            </a:r>
            <a:r>
              <a:rPr lang="en-GB" sz="2000" b="1" dirty="0">
                <a:latin typeface="Calibri" pitchFamily="34" charset="0"/>
              </a:rPr>
              <a:t>routes</a:t>
            </a:r>
            <a:r>
              <a:rPr lang="en-GB" sz="2000" b="1" dirty="0" smtClean="0">
                <a:latin typeface="Calibri" pitchFamily="34" charset="0"/>
              </a:rPr>
              <a:t>:</a:t>
            </a:r>
          </a:p>
          <a:p>
            <a:pPr lvl="1">
              <a:buNone/>
            </a:pPr>
            <a:endParaRPr lang="en-GB" sz="2000" b="1" dirty="0">
              <a:latin typeface="Calibri" pitchFamily="34" charset="0"/>
            </a:endParaRPr>
          </a:p>
          <a:p>
            <a:pPr marL="914400" lvl="1" indent="-457200">
              <a:buAutoNum type="arabicParenR"/>
            </a:pPr>
            <a:r>
              <a:rPr lang="en-GB" sz="2000" dirty="0" smtClean="0">
                <a:latin typeface="Calibri" pitchFamily="34" charset="0"/>
              </a:rPr>
              <a:t>Reporter </a:t>
            </a:r>
            <a:r>
              <a:rPr lang="en-GB" sz="2000" dirty="0">
                <a:latin typeface="Calibri" pitchFamily="34" charset="0"/>
              </a:rPr>
              <a:t>decides participation criteria are met and treats the individual as having participation </a:t>
            </a:r>
            <a:r>
              <a:rPr lang="en-GB" sz="2000" dirty="0" smtClean="0">
                <a:latin typeface="Calibri" pitchFamily="34" charset="0"/>
              </a:rPr>
              <a:t>rights.</a:t>
            </a:r>
          </a:p>
          <a:p>
            <a:pPr marL="914400" lvl="1" indent="-457200">
              <a:buAutoNum type="arabicParenR"/>
            </a:pPr>
            <a:endParaRPr lang="en-GB" sz="2000" dirty="0" smtClean="0">
              <a:latin typeface="Calibri" pitchFamily="34" charset="0"/>
            </a:endParaRPr>
          </a:p>
          <a:p>
            <a:pPr marL="914400" lvl="1" indent="-457200">
              <a:buAutoNum type="arabicParenR"/>
            </a:pPr>
            <a:r>
              <a:rPr lang="en-GB" sz="2000" dirty="0" smtClean="0">
                <a:latin typeface="Calibri" pitchFamily="34" charset="0"/>
              </a:rPr>
              <a:t>The </a:t>
            </a:r>
            <a:r>
              <a:rPr lang="en-GB" sz="2000" dirty="0">
                <a:latin typeface="Calibri" pitchFamily="34" charset="0"/>
              </a:rPr>
              <a:t>individual requests a PHP and the PHP decides that the participation criteria are met. Only </a:t>
            </a:r>
            <a:r>
              <a:rPr lang="en-GB" sz="2000" dirty="0" smtClean="0">
                <a:latin typeface="Calibri" pitchFamily="34" charset="0"/>
              </a:rPr>
              <a:t>an individual </a:t>
            </a:r>
            <a:r>
              <a:rPr lang="en-GB" sz="2000" dirty="0">
                <a:latin typeface="Calibri" pitchFamily="34" charset="0"/>
              </a:rPr>
              <a:t>is entitled to make the </a:t>
            </a:r>
            <a:r>
              <a:rPr lang="en-GB" sz="2000" dirty="0" smtClean="0">
                <a:latin typeface="Calibri" pitchFamily="34" charset="0"/>
              </a:rPr>
              <a:t>PHP request and the </a:t>
            </a:r>
            <a:r>
              <a:rPr lang="en-GB" sz="2000" dirty="0">
                <a:latin typeface="Calibri" pitchFamily="34" charset="0"/>
              </a:rPr>
              <a:t>reporter has a duty to arrange a PHP to decide whether criteria met if requested to do so by the individual </a:t>
            </a:r>
            <a:r>
              <a:rPr lang="en-GB" sz="2000" dirty="0" smtClean="0">
                <a:latin typeface="Calibri" pitchFamily="34" charset="0"/>
              </a:rPr>
              <a:t>.</a:t>
            </a:r>
          </a:p>
          <a:p>
            <a:pPr marL="914400" lvl="1" indent="-457200">
              <a:buNone/>
            </a:pPr>
            <a:endParaRPr lang="en-GB" sz="2000" dirty="0" smtClean="0">
              <a:latin typeface="Calibri" pitchFamily="34" charset="0"/>
            </a:endParaRPr>
          </a:p>
          <a:p>
            <a:pPr marL="914400" lvl="1" indent="-457200">
              <a:buFont typeface="Wingdings" pitchFamily="2" charset="2"/>
              <a:buChar char="§"/>
            </a:pPr>
            <a:r>
              <a:rPr lang="en-GB" sz="2000" dirty="0" smtClean="0">
                <a:latin typeface="Calibri" pitchFamily="34" charset="0"/>
              </a:rPr>
              <a:t>If the reporter decides the participation </a:t>
            </a:r>
            <a:r>
              <a:rPr lang="en-GB" sz="2000" dirty="0">
                <a:latin typeface="Calibri" pitchFamily="34" charset="0"/>
              </a:rPr>
              <a:t>criteria are met, </a:t>
            </a:r>
            <a:r>
              <a:rPr lang="en-GB" sz="2000" dirty="0" smtClean="0">
                <a:latin typeface="Calibri" pitchFamily="34" charset="0"/>
              </a:rPr>
              <a:t>the individual will be treated </a:t>
            </a:r>
            <a:r>
              <a:rPr lang="en-GB" sz="2000" dirty="0">
                <a:latin typeface="Calibri" pitchFamily="34" charset="0"/>
              </a:rPr>
              <a:t>as having </a:t>
            </a:r>
            <a:r>
              <a:rPr lang="en-GB" sz="2000" dirty="0" smtClean="0">
                <a:latin typeface="Calibri" pitchFamily="34" charset="0"/>
              </a:rPr>
              <a:t>rights and a PHP will not need to make the determination. </a:t>
            </a:r>
          </a:p>
          <a:p>
            <a:pPr marL="914400" lvl="1" indent="-457200">
              <a:buFont typeface="Wingdings" pitchFamily="2" charset="2"/>
              <a:buChar char="§"/>
            </a:pPr>
            <a:r>
              <a:rPr lang="en-GB" sz="2000" dirty="0" smtClean="0">
                <a:latin typeface="Calibri" pitchFamily="34" charset="0"/>
              </a:rPr>
              <a:t>There is no fixed “participation individual” status (limited continuing rights relate only to requesting a review after a hearing decision has been made)</a:t>
            </a:r>
          </a:p>
          <a:p>
            <a:pPr marL="457189" lvl="1" indent="0">
              <a:buNone/>
            </a:pPr>
            <a:endParaRPr lang="en-GB" dirty="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400" b="1" dirty="0">
                <a:latin typeface="Kristen ITC" pitchFamily="66" charset="0"/>
              </a:rPr>
              <a:t>How are participation rights obtained?</a:t>
            </a:r>
          </a:p>
        </p:txBody>
      </p:sp>
      <p:pic>
        <p:nvPicPr>
          <p:cNvPr id="19458" name="Picture 2" descr="24,333 Wooden signpost Stock Photos | Free &amp; Royalty-free Wooden signpost  Images | Depositphotos"/>
          <p:cNvPicPr>
            <a:picLocks noChangeAspect="1" noChangeArrowheads="1"/>
          </p:cNvPicPr>
          <p:nvPr/>
        </p:nvPicPr>
        <p:blipFill>
          <a:blip r:embed="rId3" cstate="print"/>
          <a:srcRect/>
          <a:stretch>
            <a:fillRect/>
          </a:stretch>
        </p:blipFill>
        <p:spPr bwMode="auto">
          <a:xfrm>
            <a:off x="9367814" y="4956388"/>
            <a:ext cx="2571750" cy="1733551"/>
          </a:xfrm>
          <a:prstGeom prst="rect">
            <a:avLst/>
          </a:prstGeom>
          <a:noFill/>
        </p:spPr>
      </p:pic>
    </p:spTree>
    <p:extLst>
      <p:ext uri="{BB962C8B-B14F-4D97-AF65-F5344CB8AC3E}">
        <p14:creationId xmlns:p14="http://schemas.microsoft.com/office/powerpoint/2010/main" val="3679211494"/>
      </p:ext>
    </p:extLst>
  </p:cSld>
  <p:clrMapOvr>
    <a:masterClrMapping/>
  </p:clrMapOvr>
  <p:transition spd="slow" advTm="70263">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682388" y="1392072"/>
            <a:ext cx="10754435" cy="5177004"/>
          </a:xfrm>
          <a:prstGeom prst="rect">
            <a:avLst/>
          </a:prstGeom>
          <a:noFill/>
          <a:ln>
            <a:miter lim="800000"/>
            <a:headEnd/>
            <a:tailEnd/>
          </a:ln>
        </p:spPr>
        <p:txBody>
          <a:bodyPr>
            <a:normAutofit/>
          </a:bodyPr>
          <a:lstStyle/>
          <a:p>
            <a:r>
              <a:rPr lang="en-GB" sz="2000" dirty="0" smtClean="0">
                <a:latin typeface="Calibri" pitchFamily="34" charset="0"/>
              </a:rPr>
              <a:t>A Participation Individual does not have  the same status as someone who is deemed a Relevant Person.</a:t>
            </a:r>
          </a:p>
          <a:p>
            <a:endParaRPr lang="en-GB" sz="2000" dirty="0" smtClean="0">
              <a:latin typeface="Calibri" pitchFamily="34" charset="0"/>
            </a:endParaRPr>
          </a:p>
          <a:p>
            <a:r>
              <a:rPr lang="en-GB" sz="2000" dirty="0" smtClean="0">
                <a:latin typeface="Calibri" pitchFamily="34" charset="0"/>
              </a:rPr>
              <a:t>A relevant person remains ‘relevant’ until  a decision is taken to remove their status – until they are ‘</a:t>
            </a:r>
            <a:r>
              <a:rPr lang="en-GB" sz="2000" dirty="0" err="1" smtClean="0">
                <a:latin typeface="Calibri" pitchFamily="34" charset="0"/>
              </a:rPr>
              <a:t>undeemed</a:t>
            </a:r>
            <a:r>
              <a:rPr lang="en-GB" sz="2000" dirty="0" smtClean="0">
                <a:latin typeface="Calibri" pitchFamily="34" charset="0"/>
              </a:rPr>
              <a:t>’. </a:t>
            </a:r>
          </a:p>
          <a:p>
            <a:endParaRPr lang="en-GB" sz="2000" dirty="0" smtClean="0">
              <a:latin typeface="Calibri" pitchFamily="34" charset="0"/>
            </a:endParaRPr>
          </a:p>
          <a:p>
            <a:r>
              <a:rPr lang="en-GB" sz="2000" dirty="0" smtClean="0">
                <a:latin typeface="Calibri" pitchFamily="34" charset="0"/>
              </a:rPr>
              <a:t>The Participation individual only has the participation rights until a substantive decision is made although they will still be treated as a participation individual if they ask for a review of that decision.</a:t>
            </a:r>
          </a:p>
          <a:p>
            <a:endParaRPr lang="en-GB" sz="2000" dirty="0" smtClean="0">
              <a:latin typeface="Calibri" pitchFamily="34" charset="0"/>
            </a:endParaRPr>
          </a:p>
          <a:p>
            <a:r>
              <a:rPr lang="en-GB" sz="2000" dirty="0" smtClean="0">
                <a:latin typeface="Calibri" pitchFamily="34" charset="0"/>
              </a:rPr>
              <a:t>Participation individuals have no rights of appeal. </a:t>
            </a:r>
          </a:p>
          <a:p>
            <a:pPr marL="457189" lvl="1" indent="0">
              <a:buNone/>
            </a:pPr>
            <a:endParaRPr lang="en-GB" dirty="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7633252" cy="1143000"/>
          </a:xfrm>
          <a:prstGeom prst="rect">
            <a:avLst/>
          </a:prstGeom>
          <a:noFill/>
          <a:ln w="9525">
            <a:noFill/>
            <a:miter lim="800000"/>
            <a:headEnd/>
            <a:tailEnd/>
          </a:ln>
        </p:spPr>
        <p:txBody>
          <a:bodyPr anchor="ctr"/>
          <a:lstStyle/>
          <a:p>
            <a:r>
              <a:rPr lang="en-GB" sz="2400" b="1" dirty="0">
                <a:latin typeface="Kristen ITC" pitchFamily="66" charset="0"/>
              </a:rPr>
              <a:t>Participation Rights and Relevant Person Status</a:t>
            </a:r>
          </a:p>
        </p:txBody>
      </p:sp>
      <p:pic>
        <p:nvPicPr>
          <p:cNvPr id="56322" name="Picture 2" descr="79 Brother And Sister Clipart Pictures Illustrations &amp;amp; Clip Art - iStock"/>
          <p:cNvPicPr>
            <a:picLocks noChangeAspect="1" noChangeArrowheads="1"/>
          </p:cNvPicPr>
          <p:nvPr/>
        </p:nvPicPr>
        <p:blipFill>
          <a:blip r:embed="rId3" cstate="print"/>
          <a:srcRect/>
          <a:stretch>
            <a:fillRect/>
          </a:stretch>
        </p:blipFill>
        <p:spPr bwMode="auto">
          <a:xfrm>
            <a:off x="9007522" y="4503760"/>
            <a:ext cx="2941424" cy="2095525"/>
          </a:xfrm>
          <a:prstGeom prst="rect">
            <a:avLst/>
          </a:prstGeom>
          <a:noFill/>
        </p:spPr>
      </p:pic>
    </p:spTree>
    <p:extLst>
      <p:ext uri="{BB962C8B-B14F-4D97-AF65-F5344CB8AC3E}">
        <p14:creationId xmlns:p14="http://schemas.microsoft.com/office/powerpoint/2010/main" val="3679211494"/>
      </p:ext>
    </p:extLst>
  </p:cSld>
  <p:clrMapOvr>
    <a:masterClrMapping/>
  </p:clrMapOvr>
  <p:transition spd="slow" advTm="70263">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641444" y="997425"/>
            <a:ext cx="10877265" cy="4627563"/>
          </a:xfrm>
          <a:prstGeom prst="rect">
            <a:avLst/>
          </a:prstGeom>
          <a:noFill/>
          <a:ln>
            <a:miter lim="800000"/>
            <a:headEnd/>
            <a:tailEnd/>
          </a:ln>
        </p:spPr>
        <p:txBody>
          <a:bodyPr>
            <a:normAutofit/>
          </a:bodyPr>
          <a:lstStyle/>
          <a:p>
            <a:pPr>
              <a:buFont typeface="Wingdings" pitchFamily="2" charset="2"/>
              <a:buChar char="§"/>
            </a:pPr>
            <a:r>
              <a:rPr lang="en-GB" sz="2200" dirty="0">
                <a:latin typeface="Calibri" pitchFamily="34" charset="0"/>
              </a:rPr>
              <a:t>The </a:t>
            </a:r>
            <a:r>
              <a:rPr lang="en-GB" sz="2200" dirty="0" smtClean="0">
                <a:latin typeface="Calibri" pitchFamily="34" charset="0"/>
              </a:rPr>
              <a:t>Participation </a:t>
            </a:r>
            <a:r>
              <a:rPr lang="en-GB" sz="2200" dirty="0">
                <a:latin typeface="Calibri" pitchFamily="34" charset="0"/>
              </a:rPr>
              <a:t>criteria </a:t>
            </a:r>
            <a:r>
              <a:rPr lang="en-GB" sz="2200" dirty="0" smtClean="0">
                <a:latin typeface="Calibri" pitchFamily="34" charset="0"/>
              </a:rPr>
              <a:t>that will </a:t>
            </a:r>
            <a:r>
              <a:rPr lang="en-GB" sz="2200" dirty="0">
                <a:latin typeface="Calibri" pitchFamily="34" charset="0"/>
              </a:rPr>
              <a:t>be applied by </a:t>
            </a:r>
            <a:r>
              <a:rPr lang="en-GB" sz="2200" dirty="0" smtClean="0">
                <a:latin typeface="Calibri" pitchFamily="34" charset="0"/>
              </a:rPr>
              <a:t>a reporter </a:t>
            </a:r>
            <a:r>
              <a:rPr lang="en-GB" sz="2200" dirty="0">
                <a:latin typeface="Calibri" pitchFamily="34" charset="0"/>
              </a:rPr>
              <a:t>or </a:t>
            </a:r>
            <a:r>
              <a:rPr lang="en-GB" sz="2200" dirty="0" smtClean="0">
                <a:latin typeface="Calibri" pitchFamily="34" charset="0"/>
              </a:rPr>
              <a:t>PHP are: </a:t>
            </a:r>
          </a:p>
          <a:p>
            <a:pPr>
              <a:buFont typeface="Wingdings" pitchFamily="2" charset="2"/>
              <a:buChar char="§"/>
            </a:pPr>
            <a:endParaRPr lang="en-GB" sz="2200" dirty="0">
              <a:latin typeface="Calibri" pitchFamily="34" charset="0"/>
            </a:endParaRPr>
          </a:p>
          <a:p>
            <a:pPr lvl="1">
              <a:buFont typeface="Wingdings" pitchFamily="2" charset="2"/>
              <a:buChar char="§"/>
            </a:pPr>
            <a:r>
              <a:rPr lang="en-GB" sz="2200" dirty="0">
                <a:latin typeface="Calibri" pitchFamily="34" charset="0"/>
              </a:rPr>
              <a:t>The individual is living or has lived with the </a:t>
            </a:r>
            <a:r>
              <a:rPr lang="en-GB" sz="2200" dirty="0" smtClean="0">
                <a:latin typeface="Calibri" pitchFamily="34" charset="0"/>
              </a:rPr>
              <a:t>child</a:t>
            </a:r>
          </a:p>
          <a:p>
            <a:pPr lvl="1">
              <a:buFont typeface="Wingdings" pitchFamily="2" charset="2"/>
              <a:buChar char="§"/>
            </a:pPr>
            <a:endParaRPr lang="en-GB" sz="2200" dirty="0">
              <a:latin typeface="Calibri" pitchFamily="34" charset="0"/>
            </a:endParaRPr>
          </a:p>
          <a:p>
            <a:pPr lvl="1">
              <a:buFont typeface="Wingdings" pitchFamily="2" charset="2"/>
              <a:buChar char="§"/>
            </a:pPr>
            <a:r>
              <a:rPr lang="en-GB" sz="2200" dirty="0">
                <a:latin typeface="Calibri" pitchFamily="34" charset="0"/>
              </a:rPr>
              <a:t>The individual and the child have an ongoing relationship with the character of a relationship between siblings (whether or not they have a parent in common</a:t>
            </a:r>
            <a:r>
              <a:rPr lang="en-GB" sz="2200" dirty="0" smtClean="0">
                <a:latin typeface="Calibri" pitchFamily="34" charset="0"/>
              </a:rPr>
              <a:t>)</a:t>
            </a:r>
          </a:p>
          <a:p>
            <a:pPr lvl="1">
              <a:buFont typeface="Wingdings" pitchFamily="2" charset="2"/>
              <a:buChar char="§"/>
            </a:pPr>
            <a:endParaRPr lang="en-GB" sz="2200" dirty="0">
              <a:latin typeface="Calibri" pitchFamily="34" charset="0"/>
            </a:endParaRPr>
          </a:p>
          <a:p>
            <a:pPr lvl="1">
              <a:buFont typeface="Wingdings" pitchFamily="2" charset="2"/>
              <a:buChar char="§"/>
            </a:pPr>
            <a:r>
              <a:rPr lang="en-GB" sz="2200" dirty="0">
                <a:latin typeface="Calibri" pitchFamily="34" charset="0"/>
              </a:rPr>
              <a:t>The hearing is likely to make a decision significantly affecting contact or the possibility of contact between individual and </a:t>
            </a:r>
            <a:r>
              <a:rPr lang="en-GB" sz="2200" dirty="0" smtClean="0">
                <a:latin typeface="Calibri" pitchFamily="34" charset="0"/>
              </a:rPr>
              <a:t>child</a:t>
            </a:r>
          </a:p>
          <a:p>
            <a:pPr lvl="1">
              <a:buNone/>
            </a:pPr>
            <a:r>
              <a:rPr lang="en-GB" sz="2200" dirty="0" smtClean="0">
                <a:latin typeface="Calibri" pitchFamily="34" charset="0"/>
              </a:rPr>
              <a:t> </a:t>
            </a:r>
            <a:endParaRPr lang="en-GB" sz="2200" dirty="0">
              <a:latin typeface="Calibri" pitchFamily="34" charset="0"/>
            </a:endParaRPr>
          </a:p>
          <a:p>
            <a:pPr lvl="1">
              <a:buFont typeface="Wingdings" pitchFamily="2" charset="2"/>
              <a:buChar char="§"/>
            </a:pPr>
            <a:r>
              <a:rPr lang="en-GB" sz="2200" dirty="0">
                <a:latin typeface="Calibri" pitchFamily="34" charset="0"/>
              </a:rPr>
              <a:t>The individual is capable of forming a view on the matter of contact between the individual and the child.</a:t>
            </a:r>
          </a:p>
          <a:p>
            <a:pPr eaLnBrk="1" hangingPunct="1">
              <a:buFont typeface="Wingdings" pitchFamily="2" charset="2"/>
              <a:buChar char="§"/>
            </a:pPr>
            <a:endParaRPr lang="en-GB" dirty="0" smtClean="0">
              <a:solidFill>
                <a:srgbClr val="002060"/>
              </a:solidFill>
              <a:latin typeface="Calibri" pitchFamily="34" charset="0"/>
              <a:cs typeface="Calibri" pitchFamily="34" charset="0"/>
            </a:endParaRPr>
          </a:p>
          <a:p>
            <a:pPr marL="457200" lvl="1" indent="0">
              <a:buNone/>
            </a:pPr>
            <a:endParaRPr lang="en-GB" dirty="0" smtClean="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800" dirty="0">
                <a:latin typeface="Calibri" pitchFamily="34" charset="0"/>
                <a:cs typeface="Calibri" pitchFamily="34" charset="0"/>
              </a:rPr>
              <a:t> </a:t>
            </a:r>
            <a:r>
              <a:rPr lang="en-GB" sz="2400" b="1" dirty="0">
                <a:latin typeface="Kristen ITC" pitchFamily="66" charset="0"/>
              </a:rPr>
              <a:t>Participation criteria</a:t>
            </a:r>
          </a:p>
        </p:txBody>
      </p:sp>
      <p:pic>
        <p:nvPicPr>
          <p:cNvPr id="17410" name="Picture 2" descr="Vector Clipart of a Childs | Clipart Panda - Free Clipart Images"/>
          <p:cNvPicPr>
            <a:picLocks noChangeAspect="1" noChangeArrowheads="1"/>
          </p:cNvPicPr>
          <p:nvPr/>
        </p:nvPicPr>
        <p:blipFill>
          <a:blip r:embed="rId3" cstate="print"/>
          <a:srcRect t="29479" b="31062"/>
          <a:stretch>
            <a:fillRect/>
          </a:stretch>
        </p:blipFill>
        <p:spPr bwMode="auto">
          <a:xfrm>
            <a:off x="7410450" y="4933666"/>
            <a:ext cx="4781550" cy="1924334"/>
          </a:xfrm>
          <a:prstGeom prst="rect">
            <a:avLst/>
          </a:prstGeom>
          <a:noFill/>
        </p:spPr>
      </p:pic>
    </p:spTree>
    <p:extLst>
      <p:ext uri="{BB962C8B-B14F-4D97-AF65-F5344CB8AC3E}">
        <p14:creationId xmlns:p14="http://schemas.microsoft.com/office/powerpoint/2010/main" val="2832438435"/>
      </p:ext>
    </p:extLst>
  </p:cSld>
  <p:clrMapOvr>
    <a:masterClrMapping/>
  </p:clrMapOvr>
  <p:transition spd="slow" advTm="70263">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bwMode="auto">
          <a:xfrm>
            <a:off x="641444" y="997425"/>
            <a:ext cx="10877265" cy="5580796"/>
          </a:xfrm>
          <a:prstGeom prst="rect">
            <a:avLst/>
          </a:prstGeom>
          <a:noFill/>
          <a:ln>
            <a:miter lim="800000"/>
            <a:headEnd/>
            <a:tailEnd/>
          </a:ln>
        </p:spPr>
        <p:txBody>
          <a:bodyPr>
            <a:normAutofit lnSpcReduction="10000"/>
          </a:bodyPr>
          <a:lstStyle/>
          <a:p>
            <a:pPr>
              <a:buFont typeface="Wingdings" pitchFamily="2" charset="2"/>
              <a:buChar char="§"/>
            </a:pPr>
            <a:r>
              <a:rPr lang="en-GB" sz="2200" dirty="0">
                <a:latin typeface="Calibri" pitchFamily="34" charset="0"/>
              </a:rPr>
              <a:t>The </a:t>
            </a:r>
            <a:r>
              <a:rPr lang="en-GB" sz="2200" dirty="0" smtClean="0">
                <a:latin typeface="Calibri" pitchFamily="34" charset="0"/>
              </a:rPr>
              <a:t>Participation </a:t>
            </a:r>
            <a:r>
              <a:rPr lang="en-GB" sz="2200" dirty="0">
                <a:latin typeface="Calibri" pitchFamily="34" charset="0"/>
              </a:rPr>
              <a:t>criteria </a:t>
            </a:r>
            <a:r>
              <a:rPr lang="en-GB" sz="2200" dirty="0" smtClean="0">
                <a:latin typeface="Calibri" pitchFamily="34" charset="0"/>
              </a:rPr>
              <a:t>need to be considered for every child at every hearing and will change – they are not fixed. </a:t>
            </a:r>
          </a:p>
          <a:p>
            <a:pPr>
              <a:buFont typeface="Wingdings" pitchFamily="2" charset="2"/>
              <a:buChar char="§"/>
            </a:pPr>
            <a:r>
              <a:rPr lang="en-GB" sz="2200" dirty="0" smtClean="0">
                <a:latin typeface="Calibri" pitchFamily="34" charset="0"/>
              </a:rPr>
              <a:t>In order to assess the Participation criteria the reporter will need to have information.</a:t>
            </a:r>
          </a:p>
          <a:p>
            <a:pPr>
              <a:buFont typeface="Wingdings" pitchFamily="2" charset="2"/>
              <a:buChar char="§"/>
            </a:pPr>
            <a:r>
              <a:rPr lang="en-GB" sz="2200" dirty="0" smtClean="0">
                <a:latin typeface="Calibri" pitchFamily="34" charset="0"/>
              </a:rPr>
              <a:t>A decision recommended by the Local Authority will be viewed as a ‘likely’ decision by the reporter.</a:t>
            </a:r>
          </a:p>
          <a:p>
            <a:pPr>
              <a:buFont typeface="Wingdings" pitchFamily="2" charset="2"/>
              <a:buChar char="§"/>
            </a:pPr>
            <a:r>
              <a:rPr lang="en-GB" sz="2200" dirty="0" smtClean="0">
                <a:latin typeface="Calibri" pitchFamily="34" charset="0"/>
              </a:rPr>
              <a:t>An interim decision will also be considered as being able to significantly affect contact.</a:t>
            </a:r>
          </a:p>
          <a:p>
            <a:pPr>
              <a:buFont typeface="Wingdings" pitchFamily="2" charset="2"/>
              <a:buChar char="§"/>
            </a:pPr>
            <a:r>
              <a:rPr lang="en-GB" sz="2200" dirty="0" smtClean="0">
                <a:latin typeface="Calibri" pitchFamily="34" charset="0"/>
              </a:rPr>
              <a:t>Changes to current contact arrangements (however these are managed) </a:t>
            </a:r>
            <a:r>
              <a:rPr lang="en-GB" sz="2200" dirty="0" smtClean="0">
                <a:latin typeface="Calibri" pitchFamily="34" charset="0"/>
              </a:rPr>
              <a:t>may </a:t>
            </a:r>
            <a:r>
              <a:rPr lang="en-GB" sz="2200" dirty="0" smtClean="0">
                <a:latin typeface="Calibri" pitchFamily="34" charset="0"/>
              </a:rPr>
              <a:t>be considered as ‘significantly affecting contact or the possibility of contact’.</a:t>
            </a:r>
          </a:p>
          <a:p>
            <a:pPr>
              <a:buFont typeface="Wingdings" pitchFamily="2" charset="2"/>
              <a:buChar char="§"/>
            </a:pPr>
            <a:r>
              <a:rPr lang="en-GB" sz="2200" dirty="0" smtClean="0">
                <a:latin typeface="Calibri" pitchFamily="34" charset="0"/>
              </a:rPr>
              <a:t>Views of the child or family which are different to the current contact arrangement </a:t>
            </a:r>
            <a:r>
              <a:rPr lang="en-GB" sz="2200" dirty="0" smtClean="0">
                <a:latin typeface="Calibri" pitchFamily="34" charset="0"/>
              </a:rPr>
              <a:t>may </a:t>
            </a:r>
            <a:r>
              <a:rPr lang="en-GB" sz="2200" dirty="0" smtClean="0">
                <a:latin typeface="Calibri" pitchFamily="34" charset="0"/>
              </a:rPr>
              <a:t>be considered as ‘significantly affecting contact or the possibility of contact’.</a:t>
            </a:r>
          </a:p>
          <a:p>
            <a:pPr>
              <a:buFont typeface="Wingdings" pitchFamily="2" charset="2"/>
              <a:buChar char="§"/>
            </a:pPr>
            <a:r>
              <a:rPr lang="en-GB" sz="2200" dirty="0" smtClean="0">
                <a:latin typeface="Calibri" pitchFamily="34" charset="0"/>
              </a:rPr>
              <a:t>The capacity of a child to form a view will be assessed in the context of a child using the participation rights, e.g.:</a:t>
            </a:r>
          </a:p>
          <a:p>
            <a:pPr lvl="1">
              <a:buFont typeface="Wingdings" pitchFamily="2" charset="2"/>
              <a:buChar char="§"/>
            </a:pPr>
            <a:r>
              <a:rPr lang="en-GB" sz="1800" dirty="0" smtClean="0">
                <a:latin typeface="Calibri" pitchFamily="34" charset="0"/>
              </a:rPr>
              <a:t>Attending the hearing</a:t>
            </a:r>
          </a:p>
          <a:p>
            <a:pPr lvl="1">
              <a:buFont typeface="Wingdings" pitchFamily="2" charset="2"/>
              <a:buChar char="§"/>
            </a:pPr>
            <a:r>
              <a:rPr lang="en-GB" sz="1800" dirty="0" smtClean="0">
                <a:latin typeface="Calibri" pitchFamily="34" charset="0"/>
              </a:rPr>
              <a:t>Participating in the hearing</a:t>
            </a:r>
          </a:p>
          <a:p>
            <a:pPr lvl="1">
              <a:buFont typeface="Wingdings" pitchFamily="2" charset="2"/>
              <a:buChar char="§"/>
            </a:pPr>
            <a:r>
              <a:rPr lang="en-GB" sz="1800" dirty="0" smtClean="0">
                <a:latin typeface="Calibri" pitchFamily="34" charset="0"/>
              </a:rPr>
              <a:t>Providing a report</a:t>
            </a:r>
          </a:p>
          <a:p>
            <a:pPr lvl="1">
              <a:buFont typeface="Wingdings" pitchFamily="2" charset="2"/>
              <a:buChar char="§"/>
            </a:pPr>
            <a:r>
              <a:rPr lang="en-GB" sz="1800" dirty="0" smtClean="0">
                <a:latin typeface="Calibri" pitchFamily="34" charset="0"/>
              </a:rPr>
              <a:t>Understanding the notification from the reporter.</a:t>
            </a:r>
          </a:p>
          <a:p>
            <a:pPr lvl="1">
              <a:buFont typeface="Wingdings" pitchFamily="2" charset="2"/>
              <a:buChar char="§"/>
            </a:pPr>
            <a:endParaRPr lang="en-GB" sz="1800" dirty="0" smtClean="0">
              <a:latin typeface="Calibri" pitchFamily="34" charset="0"/>
            </a:endParaRPr>
          </a:p>
          <a:p>
            <a:pPr lvl="1">
              <a:buFont typeface="Wingdings" pitchFamily="2" charset="2"/>
              <a:buChar char="§"/>
            </a:pPr>
            <a:endParaRPr lang="en-GB" sz="1800" dirty="0" smtClean="0">
              <a:latin typeface="Calibri" pitchFamily="34" charset="0"/>
            </a:endParaRPr>
          </a:p>
          <a:p>
            <a:pPr>
              <a:buFont typeface="Wingdings" pitchFamily="2" charset="2"/>
              <a:buChar char="§"/>
            </a:pPr>
            <a:endParaRPr lang="en-GB" sz="2200" dirty="0" smtClean="0">
              <a:latin typeface="Calibri" pitchFamily="34" charset="0"/>
            </a:endParaRPr>
          </a:p>
          <a:p>
            <a:pPr>
              <a:buFont typeface="Wingdings" pitchFamily="2" charset="2"/>
              <a:buChar char="§"/>
            </a:pPr>
            <a:endParaRPr lang="en-GB" sz="2200" dirty="0" smtClean="0">
              <a:latin typeface="Calibri" pitchFamily="34" charset="0"/>
            </a:endParaRPr>
          </a:p>
          <a:p>
            <a:pPr eaLnBrk="1" hangingPunct="1">
              <a:buFont typeface="Wingdings" pitchFamily="2" charset="2"/>
              <a:buChar char="§"/>
            </a:pPr>
            <a:endParaRPr lang="en-GB" dirty="0" smtClean="0">
              <a:solidFill>
                <a:srgbClr val="002060"/>
              </a:solidFill>
              <a:latin typeface="Calibri" pitchFamily="34" charset="0"/>
              <a:cs typeface="Calibri" pitchFamily="34" charset="0"/>
            </a:endParaRPr>
          </a:p>
          <a:p>
            <a:pPr marL="457200" lvl="1" indent="0">
              <a:buNone/>
            </a:pPr>
            <a:endParaRPr lang="en-GB" dirty="0" smtClean="0">
              <a:solidFill>
                <a:srgbClr val="002060"/>
              </a:solidFill>
              <a:latin typeface="Calibri" pitchFamily="34" charset="0"/>
              <a:cs typeface="Calibri" pitchFamily="34" charset="0"/>
            </a:endParaRPr>
          </a:p>
        </p:txBody>
      </p:sp>
      <p:sp>
        <p:nvSpPr>
          <p:cNvPr id="3" name="Rectangle 2"/>
          <p:cNvSpPr>
            <a:spLocks noChangeArrowheads="1"/>
          </p:cNvSpPr>
          <p:nvPr/>
        </p:nvSpPr>
        <p:spPr bwMode="auto">
          <a:xfrm>
            <a:off x="0" y="0"/>
            <a:ext cx="6781800" cy="1143000"/>
          </a:xfrm>
          <a:prstGeom prst="rect">
            <a:avLst/>
          </a:prstGeom>
          <a:noFill/>
          <a:ln w="9525">
            <a:noFill/>
            <a:miter lim="800000"/>
            <a:headEnd/>
            <a:tailEnd/>
          </a:ln>
        </p:spPr>
        <p:txBody>
          <a:bodyPr anchor="ctr"/>
          <a:lstStyle/>
          <a:p>
            <a:r>
              <a:rPr lang="en-GB" sz="2800" dirty="0">
                <a:latin typeface="Calibri" pitchFamily="34" charset="0"/>
                <a:cs typeface="Calibri" pitchFamily="34" charset="0"/>
              </a:rPr>
              <a:t> </a:t>
            </a:r>
            <a:r>
              <a:rPr lang="en-GB" sz="2400" b="1" dirty="0">
                <a:latin typeface="Kristen ITC" pitchFamily="66" charset="0"/>
              </a:rPr>
              <a:t>Participation </a:t>
            </a:r>
            <a:r>
              <a:rPr lang="en-GB" sz="2400" b="1" dirty="0" smtClean="0">
                <a:latin typeface="Kristen ITC" pitchFamily="66" charset="0"/>
              </a:rPr>
              <a:t>criteria (2)</a:t>
            </a:r>
            <a:endParaRPr lang="en-GB" sz="2400" b="1" dirty="0">
              <a:latin typeface="Kristen ITC" pitchFamily="66" charset="0"/>
            </a:endParaRPr>
          </a:p>
        </p:txBody>
      </p:sp>
      <p:sp>
        <p:nvSpPr>
          <p:cNvPr id="54274" name="AutoShape 2" descr="Cartoon Fine Report Stock Illustrations – 73 Cartoon Fine Report Stock  Illustrations, Vectors &amp; Clipart - Dreamstime"/>
          <p:cNvSpPr>
            <a:spLocks noChangeAspect="1" noChangeArrowheads="1"/>
          </p:cNvSpPr>
          <p:nvPr/>
        </p:nvSpPr>
        <p:spPr bwMode="auto">
          <a:xfrm>
            <a:off x="155575" y="-822325"/>
            <a:ext cx="1714500" cy="1714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4276" name="AutoShape 4" descr="Cartoon Fine Report Stock Illustrations – 73 Cartoon Fine Report Stock  Illustrations, Vectors &amp; Clipart - Dreamstime"/>
          <p:cNvSpPr>
            <a:spLocks noChangeAspect="1" noChangeArrowheads="1"/>
          </p:cNvSpPr>
          <p:nvPr/>
        </p:nvSpPr>
        <p:spPr bwMode="auto">
          <a:xfrm>
            <a:off x="155575" y="-822325"/>
            <a:ext cx="1714500" cy="1714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4277" name="Picture 5"/>
          <p:cNvPicPr>
            <a:picLocks noChangeAspect="1" noChangeArrowheads="1"/>
          </p:cNvPicPr>
          <p:nvPr/>
        </p:nvPicPr>
        <p:blipFill>
          <a:blip r:embed="rId3" cstate="print"/>
          <a:srcRect/>
          <a:stretch>
            <a:fillRect/>
          </a:stretch>
        </p:blipFill>
        <p:spPr bwMode="auto">
          <a:xfrm>
            <a:off x="9883041" y="4714875"/>
            <a:ext cx="2143125" cy="2143125"/>
          </a:xfrm>
          <a:prstGeom prst="rect">
            <a:avLst/>
          </a:prstGeom>
          <a:noFill/>
          <a:ln w="9525">
            <a:noFill/>
            <a:miter lim="800000"/>
            <a:headEnd/>
            <a:tailEnd/>
          </a:ln>
        </p:spPr>
      </p:pic>
    </p:spTree>
    <p:extLst>
      <p:ext uri="{BB962C8B-B14F-4D97-AF65-F5344CB8AC3E}">
        <p14:creationId xmlns:p14="http://schemas.microsoft.com/office/powerpoint/2010/main" val="2832438435"/>
      </p:ext>
    </p:extLst>
  </p:cSld>
  <p:clrMapOvr>
    <a:masterClrMapping/>
  </p:clrMapOvr>
  <p:transition spd="slow" advTm="70263">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3734</Words>
  <Application>Microsoft Office PowerPoint</Application>
  <PresentationFormat>Widescreen</PresentationFormat>
  <Paragraphs>331</Paragraphs>
  <Slides>21</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Kristen ITC</vt:lpstr>
      <vt:lpstr>Wingdings</vt:lpstr>
      <vt:lpstr>Office Theme</vt:lpstr>
      <vt:lpstr>Document</vt:lpstr>
      <vt:lpstr>Children (Scotland ) Act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 M (Melissa)</dc:creator>
  <cp:lastModifiedBy>Hunt M (Melissa)</cp:lastModifiedBy>
  <cp:revision>12</cp:revision>
  <dcterms:created xsi:type="dcterms:W3CDTF">2021-09-03T16:34:14Z</dcterms:created>
  <dcterms:modified xsi:type="dcterms:W3CDTF">2021-09-07T09:11:27Z</dcterms:modified>
</cp:coreProperties>
</file>