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5"/>
  </p:sldMasterIdLst>
  <p:notesMasterIdLst>
    <p:notesMasterId r:id="rId23"/>
  </p:notesMasterIdLst>
  <p:handoutMasterIdLst>
    <p:handoutMasterId r:id="rId24"/>
  </p:handoutMasterIdLst>
  <p:sldIdLst>
    <p:sldId id="262" r:id="rId6"/>
    <p:sldId id="258" r:id="rId7"/>
    <p:sldId id="270" r:id="rId8"/>
    <p:sldId id="263" r:id="rId9"/>
    <p:sldId id="277" r:id="rId10"/>
    <p:sldId id="271" r:id="rId11"/>
    <p:sldId id="272" r:id="rId12"/>
    <p:sldId id="259" r:id="rId13"/>
    <p:sldId id="275" r:id="rId14"/>
    <p:sldId id="276" r:id="rId15"/>
    <p:sldId id="267" r:id="rId16"/>
    <p:sldId id="273" r:id="rId17"/>
    <p:sldId id="268" r:id="rId18"/>
    <p:sldId id="265" r:id="rId19"/>
    <p:sldId id="264" r:id="rId20"/>
    <p:sldId id="274" r:id="rId21"/>
    <p:sldId id="269" r:id="rId22"/>
  </p:sldIdLst>
  <p:sldSz cx="9144000" cy="6858000" type="screen4x3"/>
  <p:notesSz cx="6400800" cy="86868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36">
          <p15:clr>
            <a:srgbClr val="A4A3A4"/>
          </p15:clr>
        </p15:guide>
        <p15:guide id="2" pos="20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32F"/>
    <a:srgbClr val="A52CCD"/>
    <a:srgbClr val="669900"/>
    <a:srgbClr val="993366"/>
    <a:srgbClr val="3B91C1"/>
    <a:srgbClr val="676767"/>
    <a:srgbClr val="2E3640"/>
    <a:srgbClr val="E33830"/>
    <a:srgbClr val="EF79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79" autoAdjust="0"/>
  </p:normalViewPr>
  <p:slideViewPr>
    <p:cSldViewPr>
      <p:cViewPr varScale="1">
        <p:scale>
          <a:sx n="69" d="100"/>
          <a:sy n="69" d="100"/>
        </p:scale>
        <p:origin x="1404" y="4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90" d="100"/>
          <a:sy n="90" d="100"/>
        </p:scale>
        <p:origin x="-3870" y="-108"/>
      </p:cViewPr>
      <p:guideLst>
        <p:guide orient="horz" pos="2736"/>
        <p:guide pos="20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B62D1-48B5-497F-8EDB-EDE302C2507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00EFBC5-D172-4C8F-BB49-E6F4D0391638}">
      <dgm:prSet phldrT="[Text]" custT="1"/>
      <dgm:spPr/>
      <dgm:t>
        <a:bodyPr/>
        <a:lstStyle/>
        <a:p>
          <a:r>
            <a:rPr lang="en-US" sz="2000" b="1" dirty="0" smtClean="0">
              <a:latin typeface="Calibri" panose="020F0502020204030204" pitchFamily="34" charset="0"/>
              <a:cs typeface="Calibri" panose="020F0502020204030204" pitchFamily="34" charset="0"/>
            </a:rPr>
            <a:t>Where we were </a:t>
          </a:r>
        </a:p>
        <a:p>
          <a:r>
            <a:rPr lang="en-US" sz="2400" b="1" dirty="0" smtClean="0">
              <a:solidFill>
                <a:schemeClr val="tx1">
                  <a:lumMod val="65000"/>
                  <a:lumOff val="35000"/>
                </a:schemeClr>
              </a:solidFill>
              <a:latin typeface="Amatic SC" panose="00000500000000000000" pitchFamily="2" charset="-79"/>
              <a:cs typeface="Amatic SC" panose="00000500000000000000" pitchFamily="2" charset="-79"/>
            </a:rPr>
            <a:t>November 2020</a:t>
          </a:r>
          <a:endParaRPr lang="en-US" sz="2400" b="1" dirty="0">
            <a:solidFill>
              <a:schemeClr val="tx1">
                <a:lumMod val="65000"/>
                <a:lumOff val="35000"/>
              </a:schemeClr>
            </a:solidFill>
            <a:latin typeface="Amatic SC" panose="00000500000000000000" pitchFamily="2" charset="-79"/>
            <a:cs typeface="Amatic SC" panose="00000500000000000000" pitchFamily="2" charset="-79"/>
          </a:endParaRPr>
        </a:p>
      </dgm:t>
    </dgm:pt>
    <dgm:pt modelId="{07647A17-FB2D-4298-84EE-69538946CC4C}" type="parTrans" cxnId="{992ED069-D656-47D0-9696-FD88947C27C0}">
      <dgm:prSet/>
      <dgm:spPr/>
      <dgm:t>
        <a:bodyPr/>
        <a:lstStyle/>
        <a:p>
          <a:endParaRPr lang="en-US"/>
        </a:p>
      </dgm:t>
    </dgm:pt>
    <dgm:pt modelId="{9C4FB22F-ED80-4E07-AA30-7C8F2450C308}" type="sibTrans" cxnId="{992ED069-D656-47D0-9696-FD88947C27C0}">
      <dgm:prSet/>
      <dgm:spPr>
        <a:solidFill>
          <a:schemeClr val="accent6">
            <a:lumMod val="75000"/>
          </a:schemeClr>
        </a:solidFill>
      </dgm:spPr>
      <dgm:t>
        <a:bodyPr/>
        <a:lstStyle/>
        <a:p>
          <a:endParaRPr lang="en-US"/>
        </a:p>
      </dgm:t>
    </dgm:pt>
    <dgm:pt modelId="{AEF523B7-A898-4F0F-A2B4-2542C097373E}">
      <dgm:prSet phldrT="[Text]" custT="1"/>
      <dgm:spPr/>
      <dgm:t>
        <a:bodyPr/>
        <a:lstStyle/>
        <a:p>
          <a:r>
            <a:rPr lang="en-US" sz="2000" b="1" dirty="0" smtClean="0">
              <a:latin typeface="Calibri" panose="020F0502020204030204" pitchFamily="34" charset="0"/>
              <a:cs typeface="Calibri" panose="020F0502020204030204" pitchFamily="34" charset="0"/>
            </a:rPr>
            <a:t>What needed to change</a:t>
          </a:r>
          <a:endParaRPr lang="en-US" sz="2000" b="1" dirty="0">
            <a:latin typeface="Calibri" panose="020F0502020204030204" pitchFamily="34" charset="0"/>
            <a:cs typeface="Calibri" panose="020F0502020204030204" pitchFamily="34" charset="0"/>
          </a:endParaRPr>
        </a:p>
      </dgm:t>
    </dgm:pt>
    <dgm:pt modelId="{3357AF0E-5789-43D8-8603-81C1B5365258}" type="parTrans" cxnId="{6106BD1D-1CA7-4BCF-B370-1E7F9A355DC4}">
      <dgm:prSet/>
      <dgm:spPr/>
      <dgm:t>
        <a:bodyPr/>
        <a:lstStyle/>
        <a:p>
          <a:endParaRPr lang="en-US"/>
        </a:p>
      </dgm:t>
    </dgm:pt>
    <dgm:pt modelId="{D405B72F-7B51-4394-A983-6B4D9ECCBC4F}" type="sibTrans" cxnId="{6106BD1D-1CA7-4BCF-B370-1E7F9A355DC4}">
      <dgm:prSet/>
      <dgm:spPr>
        <a:solidFill>
          <a:schemeClr val="tx1">
            <a:lumMod val="50000"/>
            <a:lumOff val="50000"/>
          </a:schemeClr>
        </a:solidFill>
      </dgm:spPr>
      <dgm:t>
        <a:bodyPr/>
        <a:lstStyle/>
        <a:p>
          <a:endParaRPr lang="en-US"/>
        </a:p>
      </dgm:t>
    </dgm:pt>
    <dgm:pt modelId="{881E7AF5-5F4D-4053-A523-8E82B152765C}">
      <dgm:prSet phldrT="[Text]" custT="1"/>
      <dgm:spPr/>
      <dgm:t>
        <a:bodyPr/>
        <a:lstStyle/>
        <a:p>
          <a:r>
            <a:rPr lang="en-US" sz="2000" b="1" dirty="0" smtClean="0">
              <a:latin typeface="Calibri" panose="020F0502020204030204" pitchFamily="34" charset="0"/>
              <a:cs typeface="Calibri" panose="020F0502020204030204" pitchFamily="34" charset="0"/>
            </a:rPr>
            <a:t>Preparatory work with partners</a:t>
          </a:r>
          <a:endParaRPr lang="en-US" sz="2000" b="1" dirty="0">
            <a:latin typeface="Calibri" panose="020F0502020204030204" pitchFamily="34" charset="0"/>
            <a:cs typeface="Calibri" panose="020F0502020204030204" pitchFamily="34" charset="0"/>
          </a:endParaRPr>
        </a:p>
      </dgm:t>
    </dgm:pt>
    <dgm:pt modelId="{D576A687-B885-465B-BFF2-C270FA98848D}" type="parTrans" cxnId="{EE92AF21-7916-4AA1-BA7A-A47ACF616A90}">
      <dgm:prSet/>
      <dgm:spPr/>
      <dgm:t>
        <a:bodyPr/>
        <a:lstStyle/>
        <a:p>
          <a:endParaRPr lang="en-US"/>
        </a:p>
      </dgm:t>
    </dgm:pt>
    <dgm:pt modelId="{7FFAE54B-E340-4301-8455-16463E33B197}" type="sibTrans" cxnId="{EE92AF21-7916-4AA1-BA7A-A47ACF616A90}">
      <dgm:prSet/>
      <dgm:spPr>
        <a:solidFill>
          <a:srgbClr val="EFB32F"/>
        </a:solidFill>
      </dgm:spPr>
      <dgm:t>
        <a:bodyPr/>
        <a:lstStyle/>
        <a:p>
          <a:endParaRPr lang="en-US"/>
        </a:p>
      </dgm:t>
    </dgm:pt>
    <dgm:pt modelId="{5C883D2A-8D64-4054-9F7E-C64CCE7EBBCC}">
      <dgm:prSet phldrT="[Text]" custT="1"/>
      <dgm:spPr/>
      <dgm:t>
        <a:bodyPr/>
        <a:lstStyle/>
        <a:p>
          <a:r>
            <a:rPr lang="en-US" sz="2000" b="1" dirty="0" smtClean="0">
              <a:latin typeface="Calibri" panose="020F0502020204030204" pitchFamily="34" charset="0"/>
              <a:cs typeface="Calibri" panose="020F0502020204030204" pitchFamily="34" charset="0"/>
            </a:rPr>
            <a:t>Learning</a:t>
          </a:r>
          <a:endParaRPr lang="en-US" sz="2000" b="1" dirty="0">
            <a:latin typeface="Calibri" panose="020F0502020204030204" pitchFamily="34" charset="0"/>
            <a:cs typeface="Calibri" panose="020F0502020204030204" pitchFamily="34" charset="0"/>
          </a:endParaRPr>
        </a:p>
      </dgm:t>
    </dgm:pt>
    <dgm:pt modelId="{D19E34AC-F27A-471B-A058-7612219A98FE}" type="parTrans" cxnId="{A8BA7BAA-FE10-4EF7-97C1-089DC2BC6A9F}">
      <dgm:prSet/>
      <dgm:spPr/>
      <dgm:t>
        <a:bodyPr/>
        <a:lstStyle/>
        <a:p>
          <a:endParaRPr lang="en-US"/>
        </a:p>
      </dgm:t>
    </dgm:pt>
    <dgm:pt modelId="{57B28F1A-700F-4C14-9A55-6A363A112009}" type="sibTrans" cxnId="{A8BA7BAA-FE10-4EF7-97C1-089DC2BC6A9F}">
      <dgm:prSet/>
      <dgm:spPr>
        <a:solidFill>
          <a:srgbClr val="7030A0"/>
        </a:solidFill>
      </dgm:spPr>
      <dgm:t>
        <a:bodyPr/>
        <a:lstStyle/>
        <a:p>
          <a:endParaRPr lang="en-US"/>
        </a:p>
      </dgm:t>
    </dgm:pt>
    <dgm:pt modelId="{68E0B3A9-0307-42A7-8BF9-C16E1690D59A}">
      <dgm:prSet phldrT="[Text]" custT="1"/>
      <dgm:spPr/>
      <dgm:t>
        <a:bodyPr/>
        <a:lstStyle/>
        <a:p>
          <a:r>
            <a:rPr lang="en-US" sz="2000" b="1" dirty="0" smtClean="0">
              <a:latin typeface="Calibri" panose="020F0502020204030204" pitchFamily="34" charset="0"/>
              <a:cs typeface="Calibri" panose="020F0502020204030204" pitchFamily="34" charset="0"/>
            </a:rPr>
            <a:t>Where we are now </a:t>
          </a:r>
          <a:r>
            <a:rPr lang="en-US" sz="2400" b="1" dirty="0" smtClean="0">
              <a:solidFill>
                <a:schemeClr val="tx1">
                  <a:lumMod val="65000"/>
                  <a:lumOff val="35000"/>
                </a:schemeClr>
              </a:solidFill>
              <a:latin typeface="Amatic SC" panose="00000500000000000000" pitchFamily="2" charset="-79"/>
              <a:cs typeface="Amatic SC" panose="00000500000000000000" pitchFamily="2" charset="-79"/>
            </a:rPr>
            <a:t>January 2022</a:t>
          </a:r>
          <a:endParaRPr lang="en-US" sz="2400" b="1" dirty="0">
            <a:solidFill>
              <a:schemeClr val="tx1">
                <a:lumMod val="65000"/>
                <a:lumOff val="35000"/>
              </a:schemeClr>
            </a:solidFill>
            <a:latin typeface="Amatic SC" panose="00000500000000000000" pitchFamily="2" charset="-79"/>
            <a:cs typeface="Amatic SC" panose="00000500000000000000" pitchFamily="2" charset="-79"/>
          </a:endParaRPr>
        </a:p>
      </dgm:t>
    </dgm:pt>
    <dgm:pt modelId="{76B374F8-A9CD-4354-B2BE-045A41939E97}" type="parTrans" cxnId="{793A295A-0710-4F8E-9A7C-B51649A18685}">
      <dgm:prSet/>
      <dgm:spPr/>
      <dgm:t>
        <a:bodyPr/>
        <a:lstStyle/>
        <a:p>
          <a:endParaRPr lang="en-US"/>
        </a:p>
      </dgm:t>
    </dgm:pt>
    <dgm:pt modelId="{009CDB83-1721-41D0-8C51-F6229922ECB0}" type="sibTrans" cxnId="{793A295A-0710-4F8E-9A7C-B51649A18685}">
      <dgm:prSet/>
      <dgm:spPr>
        <a:solidFill>
          <a:srgbClr val="EFB32F"/>
        </a:solidFill>
      </dgm:spPr>
      <dgm:t>
        <a:bodyPr/>
        <a:lstStyle/>
        <a:p>
          <a:endParaRPr lang="en-US"/>
        </a:p>
      </dgm:t>
    </dgm:pt>
    <dgm:pt modelId="{EC25953D-1BE1-4508-A553-E19CBB832F13}" type="pres">
      <dgm:prSet presAssocID="{1DFB62D1-48B5-497F-8EDB-EDE302C25072}" presName="cycle" presStyleCnt="0">
        <dgm:presLayoutVars>
          <dgm:dir/>
          <dgm:resizeHandles val="exact"/>
        </dgm:presLayoutVars>
      </dgm:prSet>
      <dgm:spPr/>
      <dgm:t>
        <a:bodyPr/>
        <a:lstStyle/>
        <a:p>
          <a:endParaRPr lang="en-US"/>
        </a:p>
      </dgm:t>
    </dgm:pt>
    <dgm:pt modelId="{F218194F-3764-4B1E-9218-83E8A896B276}" type="pres">
      <dgm:prSet presAssocID="{B00EFBC5-D172-4C8F-BB49-E6F4D0391638}" presName="dummy" presStyleCnt="0"/>
      <dgm:spPr/>
    </dgm:pt>
    <dgm:pt modelId="{C8113FE9-B15B-45EB-BEC7-91C1021BDE40}" type="pres">
      <dgm:prSet presAssocID="{B00EFBC5-D172-4C8F-BB49-E6F4D0391638}" presName="node" presStyleLbl="revTx" presStyleIdx="0" presStyleCnt="5" custScaleX="120806">
        <dgm:presLayoutVars>
          <dgm:bulletEnabled val="1"/>
        </dgm:presLayoutVars>
      </dgm:prSet>
      <dgm:spPr/>
      <dgm:t>
        <a:bodyPr/>
        <a:lstStyle/>
        <a:p>
          <a:endParaRPr lang="en-US"/>
        </a:p>
      </dgm:t>
    </dgm:pt>
    <dgm:pt modelId="{4D1F8458-8D2B-4C64-AAAC-B992A14766D2}" type="pres">
      <dgm:prSet presAssocID="{9C4FB22F-ED80-4E07-AA30-7C8F2450C308}" presName="sibTrans" presStyleLbl="node1" presStyleIdx="0" presStyleCnt="5"/>
      <dgm:spPr/>
      <dgm:t>
        <a:bodyPr/>
        <a:lstStyle/>
        <a:p>
          <a:endParaRPr lang="en-US"/>
        </a:p>
      </dgm:t>
    </dgm:pt>
    <dgm:pt modelId="{100FD87B-6106-4F87-93CC-63CEC45261C2}" type="pres">
      <dgm:prSet presAssocID="{AEF523B7-A898-4F0F-A2B4-2542C097373E}" presName="dummy" presStyleCnt="0"/>
      <dgm:spPr/>
    </dgm:pt>
    <dgm:pt modelId="{4F329ADE-23BE-4CCE-B93B-EA0D60D5AD3F}" type="pres">
      <dgm:prSet presAssocID="{AEF523B7-A898-4F0F-A2B4-2542C097373E}" presName="node" presStyleLbl="revTx" presStyleIdx="1" presStyleCnt="5">
        <dgm:presLayoutVars>
          <dgm:bulletEnabled val="1"/>
        </dgm:presLayoutVars>
      </dgm:prSet>
      <dgm:spPr/>
      <dgm:t>
        <a:bodyPr/>
        <a:lstStyle/>
        <a:p>
          <a:endParaRPr lang="en-US"/>
        </a:p>
      </dgm:t>
    </dgm:pt>
    <dgm:pt modelId="{352265EF-E080-4D53-A22B-F81EF4BDCF03}" type="pres">
      <dgm:prSet presAssocID="{D405B72F-7B51-4394-A983-6B4D9ECCBC4F}" presName="sibTrans" presStyleLbl="node1" presStyleIdx="1" presStyleCnt="5"/>
      <dgm:spPr/>
      <dgm:t>
        <a:bodyPr/>
        <a:lstStyle/>
        <a:p>
          <a:endParaRPr lang="en-US"/>
        </a:p>
      </dgm:t>
    </dgm:pt>
    <dgm:pt modelId="{F1159ED8-64D1-43F1-A07B-099B8E4DB262}" type="pres">
      <dgm:prSet presAssocID="{881E7AF5-5F4D-4053-A523-8E82B152765C}" presName="dummy" presStyleCnt="0"/>
      <dgm:spPr/>
    </dgm:pt>
    <dgm:pt modelId="{719B8A6B-3BFB-4539-BC03-4CB273A549D4}" type="pres">
      <dgm:prSet presAssocID="{881E7AF5-5F4D-4053-A523-8E82B152765C}" presName="node" presStyleLbl="revTx" presStyleIdx="2" presStyleCnt="5">
        <dgm:presLayoutVars>
          <dgm:bulletEnabled val="1"/>
        </dgm:presLayoutVars>
      </dgm:prSet>
      <dgm:spPr/>
      <dgm:t>
        <a:bodyPr/>
        <a:lstStyle/>
        <a:p>
          <a:endParaRPr lang="en-US"/>
        </a:p>
      </dgm:t>
    </dgm:pt>
    <dgm:pt modelId="{ADA9B186-65A1-43EE-A37D-8CDFA13F1FF8}" type="pres">
      <dgm:prSet presAssocID="{7FFAE54B-E340-4301-8455-16463E33B197}" presName="sibTrans" presStyleLbl="node1" presStyleIdx="2" presStyleCnt="5"/>
      <dgm:spPr/>
      <dgm:t>
        <a:bodyPr/>
        <a:lstStyle/>
        <a:p>
          <a:endParaRPr lang="en-US"/>
        </a:p>
      </dgm:t>
    </dgm:pt>
    <dgm:pt modelId="{AE262F8D-B1F9-4371-B1A8-5F02529B18E4}" type="pres">
      <dgm:prSet presAssocID="{5C883D2A-8D64-4054-9F7E-C64CCE7EBBCC}" presName="dummy" presStyleCnt="0"/>
      <dgm:spPr/>
    </dgm:pt>
    <dgm:pt modelId="{44858C5E-82B0-4453-966B-F0D1B0692C43}" type="pres">
      <dgm:prSet presAssocID="{5C883D2A-8D64-4054-9F7E-C64CCE7EBBCC}" presName="node" presStyleLbl="revTx" presStyleIdx="3" presStyleCnt="5">
        <dgm:presLayoutVars>
          <dgm:bulletEnabled val="1"/>
        </dgm:presLayoutVars>
      </dgm:prSet>
      <dgm:spPr/>
      <dgm:t>
        <a:bodyPr/>
        <a:lstStyle/>
        <a:p>
          <a:endParaRPr lang="en-US"/>
        </a:p>
      </dgm:t>
    </dgm:pt>
    <dgm:pt modelId="{BFA935D6-554C-4679-A449-D27176BC5209}" type="pres">
      <dgm:prSet presAssocID="{57B28F1A-700F-4C14-9A55-6A363A112009}" presName="sibTrans" presStyleLbl="node1" presStyleIdx="3" presStyleCnt="5"/>
      <dgm:spPr/>
      <dgm:t>
        <a:bodyPr/>
        <a:lstStyle/>
        <a:p>
          <a:endParaRPr lang="en-US"/>
        </a:p>
      </dgm:t>
    </dgm:pt>
    <dgm:pt modelId="{C4E32303-207B-4F80-A856-391E42FBA3AC}" type="pres">
      <dgm:prSet presAssocID="{68E0B3A9-0307-42A7-8BF9-C16E1690D59A}" presName="dummy" presStyleCnt="0"/>
      <dgm:spPr/>
    </dgm:pt>
    <dgm:pt modelId="{F1B47325-69D3-495A-8AB9-433119840E7F}" type="pres">
      <dgm:prSet presAssocID="{68E0B3A9-0307-42A7-8BF9-C16E1690D59A}" presName="node" presStyleLbl="revTx" presStyleIdx="4" presStyleCnt="5">
        <dgm:presLayoutVars>
          <dgm:bulletEnabled val="1"/>
        </dgm:presLayoutVars>
      </dgm:prSet>
      <dgm:spPr/>
      <dgm:t>
        <a:bodyPr/>
        <a:lstStyle/>
        <a:p>
          <a:endParaRPr lang="en-US"/>
        </a:p>
      </dgm:t>
    </dgm:pt>
    <dgm:pt modelId="{24052055-5721-4DFD-9F84-15214F8607E0}" type="pres">
      <dgm:prSet presAssocID="{009CDB83-1721-41D0-8C51-F6229922ECB0}" presName="sibTrans" presStyleLbl="node1" presStyleIdx="4" presStyleCnt="5"/>
      <dgm:spPr/>
      <dgm:t>
        <a:bodyPr/>
        <a:lstStyle/>
        <a:p>
          <a:endParaRPr lang="en-US"/>
        </a:p>
      </dgm:t>
    </dgm:pt>
  </dgm:ptLst>
  <dgm:cxnLst>
    <dgm:cxn modelId="{B965914C-B05B-4FE1-98DF-A3E46F4B11BB}" type="presOf" srcId="{881E7AF5-5F4D-4053-A523-8E82B152765C}" destId="{719B8A6B-3BFB-4539-BC03-4CB273A549D4}" srcOrd="0" destOrd="0" presId="urn:microsoft.com/office/officeart/2005/8/layout/cycle1"/>
    <dgm:cxn modelId="{CFC6FA4B-DDA8-4024-8C7C-57EC52823849}" type="presOf" srcId="{009CDB83-1721-41D0-8C51-F6229922ECB0}" destId="{24052055-5721-4DFD-9F84-15214F8607E0}" srcOrd="0" destOrd="0" presId="urn:microsoft.com/office/officeart/2005/8/layout/cycle1"/>
    <dgm:cxn modelId="{793A295A-0710-4F8E-9A7C-B51649A18685}" srcId="{1DFB62D1-48B5-497F-8EDB-EDE302C25072}" destId="{68E0B3A9-0307-42A7-8BF9-C16E1690D59A}" srcOrd="4" destOrd="0" parTransId="{76B374F8-A9CD-4354-B2BE-045A41939E97}" sibTransId="{009CDB83-1721-41D0-8C51-F6229922ECB0}"/>
    <dgm:cxn modelId="{A028D27F-C18C-4EB8-AA5B-78157A42FF6E}" type="presOf" srcId="{9C4FB22F-ED80-4E07-AA30-7C8F2450C308}" destId="{4D1F8458-8D2B-4C64-AAAC-B992A14766D2}" srcOrd="0" destOrd="0" presId="urn:microsoft.com/office/officeart/2005/8/layout/cycle1"/>
    <dgm:cxn modelId="{E8B3DF2E-0C83-4656-86CD-A6156A0A217F}" type="presOf" srcId="{B00EFBC5-D172-4C8F-BB49-E6F4D0391638}" destId="{C8113FE9-B15B-45EB-BEC7-91C1021BDE40}" srcOrd="0" destOrd="0" presId="urn:microsoft.com/office/officeart/2005/8/layout/cycle1"/>
    <dgm:cxn modelId="{E9D42B25-2EFD-4A94-9F8A-8A694967FE1F}" type="presOf" srcId="{68E0B3A9-0307-42A7-8BF9-C16E1690D59A}" destId="{F1B47325-69D3-495A-8AB9-433119840E7F}" srcOrd="0" destOrd="0" presId="urn:microsoft.com/office/officeart/2005/8/layout/cycle1"/>
    <dgm:cxn modelId="{A8BA7BAA-FE10-4EF7-97C1-089DC2BC6A9F}" srcId="{1DFB62D1-48B5-497F-8EDB-EDE302C25072}" destId="{5C883D2A-8D64-4054-9F7E-C64CCE7EBBCC}" srcOrd="3" destOrd="0" parTransId="{D19E34AC-F27A-471B-A058-7612219A98FE}" sibTransId="{57B28F1A-700F-4C14-9A55-6A363A112009}"/>
    <dgm:cxn modelId="{FED266F8-8B30-4389-B221-E77E829420C8}" type="presOf" srcId="{7FFAE54B-E340-4301-8455-16463E33B197}" destId="{ADA9B186-65A1-43EE-A37D-8CDFA13F1FF8}" srcOrd="0" destOrd="0" presId="urn:microsoft.com/office/officeart/2005/8/layout/cycle1"/>
    <dgm:cxn modelId="{6106BD1D-1CA7-4BCF-B370-1E7F9A355DC4}" srcId="{1DFB62D1-48B5-497F-8EDB-EDE302C25072}" destId="{AEF523B7-A898-4F0F-A2B4-2542C097373E}" srcOrd="1" destOrd="0" parTransId="{3357AF0E-5789-43D8-8603-81C1B5365258}" sibTransId="{D405B72F-7B51-4394-A983-6B4D9ECCBC4F}"/>
    <dgm:cxn modelId="{0DBD0DA6-B29E-4216-9BE3-B305876FBAEA}" type="presOf" srcId="{D405B72F-7B51-4394-A983-6B4D9ECCBC4F}" destId="{352265EF-E080-4D53-A22B-F81EF4BDCF03}" srcOrd="0" destOrd="0" presId="urn:microsoft.com/office/officeart/2005/8/layout/cycle1"/>
    <dgm:cxn modelId="{55A88EE3-BACE-4624-8746-0943C69E87B7}" type="presOf" srcId="{5C883D2A-8D64-4054-9F7E-C64CCE7EBBCC}" destId="{44858C5E-82B0-4453-966B-F0D1B0692C43}" srcOrd="0" destOrd="0" presId="urn:microsoft.com/office/officeart/2005/8/layout/cycle1"/>
    <dgm:cxn modelId="{992ED069-D656-47D0-9696-FD88947C27C0}" srcId="{1DFB62D1-48B5-497F-8EDB-EDE302C25072}" destId="{B00EFBC5-D172-4C8F-BB49-E6F4D0391638}" srcOrd="0" destOrd="0" parTransId="{07647A17-FB2D-4298-84EE-69538946CC4C}" sibTransId="{9C4FB22F-ED80-4E07-AA30-7C8F2450C308}"/>
    <dgm:cxn modelId="{2EF7201E-079A-4E68-9CE0-468196038A6A}" type="presOf" srcId="{AEF523B7-A898-4F0F-A2B4-2542C097373E}" destId="{4F329ADE-23BE-4CCE-B93B-EA0D60D5AD3F}" srcOrd="0" destOrd="0" presId="urn:microsoft.com/office/officeart/2005/8/layout/cycle1"/>
    <dgm:cxn modelId="{37C31044-EF6F-4D9F-A010-2E3C1AD0F79D}" type="presOf" srcId="{1DFB62D1-48B5-497F-8EDB-EDE302C25072}" destId="{EC25953D-1BE1-4508-A553-E19CBB832F13}" srcOrd="0" destOrd="0" presId="urn:microsoft.com/office/officeart/2005/8/layout/cycle1"/>
    <dgm:cxn modelId="{997C681D-9620-4E0B-873E-6A9A536E2C96}" type="presOf" srcId="{57B28F1A-700F-4C14-9A55-6A363A112009}" destId="{BFA935D6-554C-4679-A449-D27176BC5209}" srcOrd="0" destOrd="0" presId="urn:microsoft.com/office/officeart/2005/8/layout/cycle1"/>
    <dgm:cxn modelId="{EE92AF21-7916-4AA1-BA7A-A47ACF616A90}" srcId="{1DFB62D1-48B5-497F-8EDB-EDE302C25072}" destId="{881E7AF5-5F4D-4053-A523-8E82B152765C}" srcOrd="2" destOrd="0" parTransId="{D576A687-B885-465B-BFF2-C270FA98848D}" sibTransId="{7FFAE54B-E340-4301-8455-16463E33B197}"/>
    <dgm:cxn modelId="{263EE53C-0C9A-447E-BF7B-F40BE905EAE6}" type="presParOf" srcId="{EC25953D-1BE1-4508-A553-E19CBB832F13}" destId="{F218194F-3764-4B1E-9218-83E8A896B276}" srcOrd="0" destOrd="0" presId="urn:microsoft.com/office/officeart/2005/8/layout/cycle1"/>
    <dgm:cxn modelId="{7CE204C2-3E72-436E-91EE-E3716072CCB1}" type="presParOf" srcId="{EC25953D-1BE1-4508-A553-E19CBB832F13}" destId="{C8113FE9-B15B-45EB-BEC7-91C1021BDE40}" srcOrd="1" destOrd="0" presId="urn:microsoft.com/office/officeart/2005/8/layout/cycle1"/>
    <dgm:cxn modelId="{8FFE6C9B-C08E-4CC2-92BF-3835C28735C9}" type="presParOf" srcId="{EC25953D-1BE1-4508-A553-E19CBB832F13}" destId="{4D1F8458-8D2B-4C64-AAAC-B992A14766D2}" srcOrd="2" destOrd="0" presId="urn:microsoft.com/office/officeart/2005/8/layout/cycle1"/>
    <dgm:cxn modelId="{0B381B51-4FD4-462E-A9CC-530304F18C5A}" type="presParOf" srcId="{EC25953D-1BE1-4508-A553-E19CBB832F13}" destId="{100FD87B-6106-4F87-93CC-63CEC45261C2}" srcOrd="3" destOrd="0" presId="urn:microsoft.com/office/officeart/2005/8/layout/cycle1"/>
    <dgm:cxn modelId="{E5FAF7E7-AA2D-472E-B0AE-F1C36B079FBD}" type="presParOf" srcId="{EC25953D-1BE1-4508-A553-E19CBB832F13}" destId="{4F329ADE-23BE-4CCE-B93B-EA0D60D5AD3F}" srcOrd="4" destOrd="0" presId="urn:microsoft.com/office/officeart/2005/8/layout/cycle1"/>
    <dgm:cxn modelId="{96E738F7-ACE4-4491-956D-443EDE1DC689}" type="presParOf" srcId="{EC25953D-1BE1-4508-A553-E19CBB832F13}" destId="{352265EF-E080-4D53-A22B-F81EF4BDCF03}" srcOrd="5" destOrd="0" presId="urn:microsoft.com/office/officeart/2005/8/layout/cycle1"/>
    <dgm:cxn modelId="{AE164477-1A92-44FB-8BB8-4689DA2BD7B0}" type="presParOf" srcId="{EC25953D-1BE1-4508-A553-E19CBB832F13}" destId="{F1159ED8-64D1-43F1-A07B-099B8E4DB262}" srcOrd="6" destOrd="0" presId="urn:microsoft.com/office/officeart/2005/8/layout/cycle1"/>
    <dgm:cxn modelId="{A17D3211-641A-4AB9-AF7C-780899C60832}" type="presParOf" srcId="{EC25953D-1BE1-4508-A553-E19CBB832F13}" destId="{719B8A6B-3BFB-4539-BC03-4CB273A549D4}" srcOrd="7" destOrd="0" presId="urn:microsoft.com/office/officeart/2005/8/layout/cycle1"/>
    <dgm:cxn modelId="{167A1C1F-E50E-4A10-8A03-4276EFCE2945}" type="presParOf" srcId="{EC25953D-1BE1-4508-A553-E19CBB832F13}" destId="{ADA9B186-65A1-43EE-A37D-8CDFA13F1FF8}" srcOrd="8" destOrd="0" presId="urn:microsoft.com/office/officeart/2005/8/layout/cycle1"/>
    <dgm:cxn modelId="{3BEE42D7-AAA7-44DC-83A7-EA944271B8BB}" type="presParOf" srcId="{EC25953D-1BE1-4508-A553-E19CBB832F13}" destId="{AE262F8D-B1F9-4371-B1A8-5F02529B18E4}" srcOrd="9" destOrd="0" presId="urn:microsoft.com/office/officeart/2005/8/layout/cycle1"/>
    <dgm:cxn modelId="{EC0D83DD-9991-4D6C-8C27-209B38359536}" type="presParOf" srcId="{EC25953D-1BE1-4508-A553-E19CBB832F13}" destId="{44858C5E-82B0-4453-966B-F0D1B0692C43}" srcOrd="10" destOrd="0" presId="urn:microsoft.com/office/officeart/2005/8/layout/cycle1"/>
    <dgm:cxn modelId="{8E5DFCE6-C429-408D-8839-3FF9C360C1F1}" type="presParOf" srcId="{EC25953D-1BE1-4508-A553-E19CBB832F13}" destId="{BFA935D6-554C-4679-A449-D27176BC5209}" srcOrd="11" destOrd="0" presId="urn:microsoft.com/office/officeart/2005/8/layout/cycle1"/>
    <dgm:cxn modelId="{2843CF01-4749-422A-9C6E-13759E4B22EA}" type="presParOf" srcId="{EC25953D-1BE1-4508-A553-E19CBB832F13}" destId="{C4E32303-207B-4F80-A856-391E42FBA3AC}" srcOrd="12" destOrd="0" presId="urn:microsoft.com/office/officeart/2005/8/layout/cycle1"/>
    <dgm:cxn modelId="{E0205E0F-A35F-4DDC-AB4F-9FD92D235693}" type="presParOf" srcId="{EC25953D-1BE1-4508-A553-E19CBB832F13}" destId="{F1B47325-69D3-495A-8AB9-433119840E7F}" srcOrd="13" destOrd="0" presId="urn:microsoft.com/office/officeart/2005/8/layout/cycle1"/>
    <dgm:cxn modelId="{A6FD1D2F-51CA-461F-8181-899C1AD085CD}" type="presParOf" srcId="{EC25953D-1BE1-4508-A553-E19CBB832F13}" destId="{24052055-5721-4DFD-9F84-15214F8607E0}"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13FE9-B15B-45EB-BEC7-91C1021BDE40}">
      <dsp:nvSpPr>
        <dsp:cNvPr id="0" name=""/>
        <dsp:cNvSpPr/>
      </dsp:nvSpPr>
      <dsp:spPr>
        <a:xfrm>
          <a:off x="5230514" y="38580"/>
          <a:ext cx="1627488" cy="134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panose="020F0502020204030204" pitchFamily="34" charset="0"/>
              <a:cs typeface="Calibri" panose="020F0502020204030204" pitchFamily="34" charset="0"/>
            </a:rPr>
            <a:t>Where we were </a:t>
          </a:r>
        </a:p>
        <a:p>
          <a:pPr lvl="0" algn="ctr" defTabSz="889000">
            <a:lnSpc>
              <a:spcPct val="90000"/>
            </a:lnSpc>
            <a:spcBef>
              <a:spcPct val="0"/>
            </a:spcBef>
            <a:spcAft>
              <a:spcPct val="35000"/>
            </a:spcAft>
          </a:pPr>
          <a:r>
            <a:rPr lang="en-US" sz="2400" b="1" kern="1200" dirty="0" smtClean="0">
              <a:solidFill>
                <a:schemeClr val="tx1">
                  <a:lumMod val="65000"/>
                  <a:lumOff val="35000"/>
                </a:schemeClr>
              </a:solidFill>
              <a:latin typeface="Amatic SC" panose="00000500000000000000" pitchFamily="2" charset="-79"/>
              <a:cs typeface="Amatic SC" panose="00000500000000000000" pitchFamily="2" charset="-79"/>
            </a:rPr>
            <a:t>November 2020</a:t>
          </a:r>
          <a:endParaRPr lang="en-US" sz="2400" b="1" kern="1200" dirty="0">
            <a:solidFill>
              <a:schemeClr val="tx1">
                <a:lumMod val="65000"/>
                <a:lumOff val="35000"/>
              </a:schemeClr>
            </a:solidFill>
            <a:latin typeface="Amatic SC" panose="00000500000000000000" pitchFamily="2" charset="-79"/>
            <a:cs typeface="Amatic SC" panose="00000500000000000000" pitchFamily="2" charset="-79"/>
          </a:endParaRPr>
        </a:p>
      </dsp:txBody>
      <dsp:txXfrm>
        <a:off x="5230514" y="38580"/>
        <a:ext cx="1627488" cy="1347192"/>
      </dsp:txXfrm>
    </dsp:sp>
    <dsp:sp modelId="{4D1F8458-8D2B-4C64-AAAC-B992A14766D2}">
      <dsp:nvSpPr>
        <dsp:cNvPr id="0" name=""/>
        <dsp:cNvSpPr/>
      </dsp:nvSpPr>
      <dsp:spPr>
        <a:xfrm>
          <a:off x="2194327" y="-1265"/>
          <a:ext cx="5060145" cy="5060145"/>
        </a:xfrm>
        <a:prstGeom prst="circularArrow">
          <a:avLst>
            <a:gd name="adj1" fmla="val 5192"/>
            <a:gd name="adj2" fmla="val 335290"/>
            <a:gd name="adj3" fmla="val 21295782"/>
            <a:gd name="adj4" fmla="val 19764013"/>
            <a:gd name="adj5" fmla="val 6057"/>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329ADE-23BE-4CCE-B93B-EA0D60D5AD3F}">
      <dsp:nvSpPr>
        <dsp:cNvPr id="0" name=""/>
        <dsp:cNvSpPr/>
      </dsp:nvSpPr>
      <dsp:spPr>
        <a:xfrm>
          <a:off x="6186380" y="2549101"/>
          <a:ext cx="1347192" cy="134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panose="020F0502020204030204" pitchFamily="34" charset="0"/>
              <a:cs typeface="Calibri" panose="020F0502020204030204" pitchFamily="34" charset="0"/>
            </a:rPr>
            <a:t>What needed to change</a:t>
          </a:r>
          <a:endParaRPr lang="en-US" sz="2000" b="1" kern="1200" dirty="0">
            <a:latin typeface="Calibri" panose="020F0502020204030204" pitchFamily="34" charset="0"/>
            <a:cs typeface="Calibri" panose="020F0502020204030204" pitchFamily="34" charset="0"/>
          </a:endParaRPr>
        </a:p>
      </dsp:txBody>
      <dsp:txXfrm>
        <a:off x="6186380" y="2549101"/>
        <a:ext cx="1347192" cy="1347192"/>
      </dsp:txXfrm>
    </dsp:sp>
    <dsp:sp modelId="{352265EF-E080-4D53-A22B-F81EF4BDCF03}">
      <dsp:nvSpPr>
        <dsp:cNvPr id="0" name=""/>
        <dsp:cNvSpPr/>
      </dsp:nvSpPr>
      <dsp:spPr>
        <a:xfrm>
          <a:off x="2194327" y="-1265"/>
          <a:ext cx="5060145" cy="5060145"/>
        </a:xfrm>
        <a:prstGeom prst="circularArrow">
          <a:avLst>
            <a:gd name="adj1" fmla="val 5192"/>
            <a:gd name="adj2" fmla="val 335290"/>
            <a:gd name="adj3" fmla="val 4017330"/>
            <a:gd name="adj4" fmla="val 2251016"/>
            <a:gd name="adj5" fmla="val 6057"/>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9B8A6B-3BFB-4539-BC03-4CB273A549D4}">
      <dsp:nvSpPr>
        <dsp:cNvPr id="0" name=""/>
        <dsp:cNvSpPr/>
      </dsp:nvSpPr>
      <dsp:spPr>
        <a:xfrm>
          <a:off x="4050803" y="4100689"/>
          <a:ext cx="1347192" cy="134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panose="020F0502020204030204" pitchFamily="34" charset="0"/>
              <a:cs typeface="Calibri" panose="020F0502020204030204" pitchFamily="34" charset="0"/>
            </a:rPr>
            <a:t>Preparatory work with partners</a:t>
          </a:r>
          <a:endParaRPr lang="en-US" sz="2000" b="1" kern="1200" dirty="0">
            <a:latin typeface="Calibri" panose="020F0502020204030204" pitchFamily="34" charset="0"/>
            <a:cs typeface="Calibri" panose="020F0502020204030204" pitchFamily="34" charset="0"/>
          </a:endParaRPr>
        </a:p>
      </dsp:txBody>
      <dsp:txXfrm>
        <a:off x="4050803" y="4100689"/>
        <a:ext cx="1347192" cy="1347192"/>
      </dsp:txXfrm>
    </dsp:sp>
    <dsp:sp modelId="{ADA9B186-65A1-43EE-A37D-8CDFA13F1FF8}">
      <dsp:nvSpPr>
        <dsp:cNvPr id="0" name=""/>
        <dsp:cNvSpPr/>
      </dsp:nvSpPr>
      <dsp:spPr>
        <a:xfrm>
          <a:off x="2194327" y="-1265"/>
          <a:ext cx="5060145" cy="5060145"/>
        </a:xfrm>
        <a:prstGeom prst="circularArrow">
          <a:avLst>
            <a:gd name="adj1" fmla="val 5192"/>
            <a:gd name="adj2" fmla="val 335290"/>
            <a:gd name="adj3" fmla="val 8213694"/>
            <a:gd name="adj4" fmla="val 6447380"/>
            <a:gd name="adj5" fmla="val 6057"/>
          </a:avLst>
        </a:prstGeom>
        <a:solidFill>
          <a:srgbClr val="EFB3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858C5E-82B0-4453-966B-F0D1B0692C43}">
      <dsp:nvSpPr>
        <dsp:cNvPr id="0" name=""/>
        <dsp:cNvSpPr/>
      </dsp:nvSpPr>
      <dsp:spPr>
        <a:xfrm>
          <a:off x="1915227" y="2549101"/>
          <a:ext cx="1347192" cy="134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panose="020F0502020204030204" pitchFamily="34" charset="0"/>
              <a:cs typeface="Calibri" panose="020F0502020204030204" pitchFamily="34" charset="0"/>
            </a:rPr>
            <a:t>Learning</a:t>
          </a:r>
          <a:endParaRPr lang="en-US" sz="2000" b="1" kern="1200" dirty="0">
            <a:latin typeface="Calibri" panose="020F0502020204030204" pitchFamily="34" charset="0"/>
            <a:cs typeface="Calibri" panose="020F0502020204030204" pitchFamily="34" charset="0"/>
          </a:endParaRPr>
        </a:p>
      </dsp:txBody>
      <dsp:txXfrm>
        <a:off x="1915227" y="2549101"/>
        <a:ext cx="1347192" cy="1347192"/>
      </dsp:txXfrm>
    </dsp:sp>
    <dsp:sp modelId="{BFA935D6-554C-4679-A449-D27176BC5209}">
      <dsp:nvSpPr>
        <dsp:cNvPr id="0" name=""/>
        <dsp:cNvSpPr/>
      </dsp:nvSpPr>
      <dsp:spPr>
        <a:xfrm>
          <a:off x="2194327" y="-1265"/>
          <a:ext cx="5060145" cy="5060145"/>
        </a:xfrm>
        <a:prstGeom prst="circularArrow">
          <a:avLst>
            <a:gd name="adj1" fmla="val 5192"/>
            <a:gd name="adj2" fmla="val 335290"/>
            <a:gd name="adj3" fmla="val 12300697"/>
            <a:gd name="adj4" fmla="val 10768929"/>
            <a:gd name="adj5" fmla="val 6057"/>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B47325-69D3-495A-8AB9-433119840E7F}">
      <dsp:nvSpPr>
        <dsp:cNvPr id="0" name=""/>
        <dsp:cNvSpPr/>
      </dsp:nvSpPr>
      <dsp:spPr>
        <a:xfrm>
          <a:off x="2730944" y="38580"/>
          <a:ext cx="1347192" cy="134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panose="020F0502020204030204" pitchFamily="34" charset="0"/>
              <a:cs typeface="Calibri" panose="020F0502020204030204" pitchFamily="34" charset="0"/>
            </a:rPr>
            <a:t>Where we are now </a:t>
          </a:r>
          <a:r>
            <a:rPr lang="en-US" sz="2400" b="1" kern="1200" dirty="0" smtClean="0">
              <a:solidFill>
                <a:schemeClr val="tx1">
                  <a:lumMod val="65000"/>
                  <a:lumOff val="35000"/>
                </a:schemeClr>
              </a:solidFill>
              <a:latin typeface="Amatic SC" panose="00000500000000000000" pitchFamily="2" charset="-79"/>
              <a:cs typeface="Amatic SC" panose="00000500000000000000" pitchFamily="2" charset="-79"/>
            </a:rPr>
            <a:t>January 2022</a:t>
          </a:r>
          <a:endParaRPr lang="en-US" sz="2400" b="1" kern="1200" dirty="0">
            <a:solidFill>
              <a:schemeClr val="tx1">
                <a:lumMod val="65000"/>
                <a:lumOff val="35000"/>
              </a:schemeClr>
            </a:solidFill>
            <a:latin typeface="Amatic SC" panose="00000500000000000000" pitchFamily="2" charset="-79"/>
            <a:cs typeface="Amatic SC" panose="00000500000000000000" pitchFamily="2" charset="-79"/>
          </a:endParaRPr>
        </a:p>
      </dsp:txBody>
      <dsp:txXfrm>
        <a:off x="2730944" y="38580"/>
        <a:ext cx="1347192" cy="1347192"/>
      </dsp:txXfrm>
    </dsp:sp>
    <dsp:sp modelId="{24052055-5721-4DFD-9F84-15214F8607E0}">
      <dsp:nvSpPr>
        <dsp:cNvPr id="0" name=""/>
        <dsp:cNvSpPr/>
      </dsp:nvSpPr>
      <dsp:spPr>
        <a:xfrm>
          <a:off x="2194327" y="-1265"/>
          <a:ext cx="5060145" cy="5060145"/>
        </a:xfrm>
        <a:prstGeom prst="circularArrow">
          <a:avLst>
            <a:gd name="adj1" fmla="val 5192"/>
            <a:gd name="adj2" fmla="val 335290"/>
            <a:gd name="adj3" fmla="val 16646269"/>
            <a:gd name="adj4" fmla="val 15196400"/>
            <a:gd name="adj5" fmla="val 6057"/>
          </a:avLst>
        </a:prstGeom>
        <a:solidFill>
          <a:srgbClr val="EFB3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625850" y="0"/>
            <a:ext cx="2773363" cy="434975"/>
          </a:xfrm>
          <a:prstGeom prst="rect">
            <a:avLst/>
          </a:prstGeom>
        </p:spPr>
        <p:txBody>
          <a:bodyPr vert="horz" lIns="91440" tIns="45720" rIns="91440" bIns="45720" rtlCol="0"/>
          <a:lstStyle>
            <a:lvl1pPr algn="r">
              <a:defRPr sz="1200"/>
            </a:lvl1pPr>
          </a:lstStyle>
          <a:p>
            <a:pPr>
              <a:defRPr/>
            </a:pPr>
            <a:fld id="{D20D642B-3703-428D-BF97-FF8839FE5DE1}" type="datetimeFigureOut">
              <a:rPr lang="en-US"/>
              <a:pPr>
                <a:defRPr/>
              </a:pPr>
              <a:t>1/21/2022</a:t>
            </a:fld>
            <a:endParaRPr lang="en-US"/>
          </a:p>
        </p:txBody>
      </p:sp>
      <p:sp>
        <p:nvSpPr>
          <p:cNvPr id="4" name="Footer Placeholder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lIns="91440" tIns="45720" rIns="91440" bIns="45720" rtlCol="0" anchor="b"/>
          <a:lstStyle>
            <a:lvl1pPr algn="r">
              <a:defRPr sz="1200"/>
            </a:lvl1pPr>
          </a:lstStyle>
          <a:p>
            <a:pPr>
              <a:defRPr/>
            </a:pPr>
            <a:fld id="{17024E62-C2F1-4BA3-8FF9-B16635636D1D}" type="slidenum">
              <a:rPr lang="en-US"/>
              <a:pPr>
                <a:defRPr/>
              </a:pPr>
              <a:t>‹#›</a:t>
            </a:fld>
            <a:endParaRPr lang="en-US"/>
          </a:p>
        </p:txBody>
      </p:sp>
    </p:spTree>
    <p:extLst>
      <p:ext uri="{BB962C8B-B14F-4D97-AF65-F5344CB8AC3E}">
        <p14:creationId xmlns:p14="http://schemas.microsoft.com/office/powerpoint/2010/main" val="480297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625850" y="0"/>
            <a:ext cx="2773363" cy="434975"/>
          </a:xfrm>
          <a:prstGeom prst="rect">
            <a:avLst/>
          </a:prstGeom>
        </p:spPr>
        <p:txBody>
          <a:bodyPr vert="horz" lIns="91440" tIns="45720" rIns="91440" bIns="45720" rtlCol="0"/>
          <a:lstStyle>
            <a:lvl1pPr algn="r">
              <a:defRPr sz="1200"/>
            </a:lvl1pPr>
          </a:lstStyle>
          <a:p>
            <a:fld id="{6EBB1F66-9269-4EA1-9D79-B8E947727CEA}" type="datetimeFigureOut">
              <a:rPr lang="en-GB" smtClean="0"/>
              <a:t>21/01/2022</a:t>
            </a:fld>
            <a:endParaRPr lang="en-GB"/>
          </a:p>
        </p:txBody>
      </p:sp>
      <p:sp>
        <p:nvSpPr>
          <p:cNvPr id="4" name="Slide Image Placeholder 3"/>
          <p:cNvSpPr>
            <a:spLocks noGrp="1" noRot="1" noChangeAspect="1"/>
          </p:cNvSpPr>
          <p:nvPr>
            <p:ph type="sldImg" idx="2"/>
          </p:nvPr>
        </p:nvSpPr>
        <p:spPr>
          <a:xfrm>
            <a:off x="1246188" y="1085850"/>
            <a:ext cx="3908425" cy="2932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39763" y="4179888"/>
            <a:ext cx="5121275" cy="342106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251825"/>
            <a:ext cx="2773363" cy="434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625850" y="8251825"/>
            <a:ext cx="2773363" cy="434975"/>
          </a:xfrm>
          <a:prstGeom prst="rect">
            <a:avLst/>
          </a:prstGeom>
        </p:spPr>
        <p:txBody>
          <a:bodyPr vert="horz" lIns="91440" tIns="45720" rIns="91440" bIns="45720" rtlCol="0" anchor="b"/>
          <a:lstStyle>
            <a:lvl1pPr algn="r">
              <a:defRPr sz="1200"/>
            </a:lvl1pPr>
          </a:lstStyle>
          <a:p>
            <a:fld id="{C8D96274-3B7D-40BD-A69C-D58F39559B47}" type="slidenum">
              <a:rPr lang="en-GB" smtClean="0"/>
              <a:t>‹#›</a:t>
            </a:fld>
            <a:endParaRPr lang="en-GB"/>
          </a:p>
        </p:txBody>
      </p:sp>
    </p:spTree>
    <p:extLst>
      <p:ext uri="{BB962C8B-B14F-4D97-AF65-F5344CB8AC3E}">
        <p14:creationId xmlns:p14="http://schemas.microsoft.com/office/powerpoint/2010/main" val="271176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D96274-3B7D-40BD-A69C-D58F39559B47}" type="slidenum">
              <a:rPr lang="en-GB" smtClean="0"/>
              <a:t>8</a:t>
            </a:fld>
            <a:endParaRPr lang="en-GB"/>
          </a:p>
        </p:txBody>
      </p:sp>
    </p:spTree>
    <p:extLst>
      <p:ext uri="{BB962C8B-B14F-4D97-AF65-F5344CB8AC3E}">
        <p14:creationId xmlns:p14="http://schemas.microsoft.com/office/powerpoint/2010/main" val="1670303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0" y="990600"/>
            <a:ext cx="9144000" cy="0"/>
          </a:xfrm>
          <a:prstGeom prst="line">
            <a:avLst/>
          </a:prstGeom>
          <a:ln w="9525">
            <a:solidFill>
              <a:srgbClr val="A52CC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Untitled-1"/>
          <p:cNvPicPr preferRelativeResize="0">
            <a:picLocks noChangeArrowheads="1"/>
          </p:cNvPicPr>
          <p:nvPr userDrawn="1"/>
        </p:nvPicPr>
        <p:blipFill>
          <a:blip r:embed="rId4"/>
          <a:srcRect/>
          <a:stretch>
            <a:fillRect/>
          </a:stretch>
        </p:blipFill>
        <p:spPr bwMode="auto">
          <a:xfrm>
            <a:off x="-71438" y="6742113"/>
            <a:ext cx="9251951" cy="115887"/>
          </a:xfrm>
          <a:prstGeom prst="rect">
            <a:avLst/>
          </a:prstGeom>
          <a:noFill/>
          <a:ln w="9525">
            <a:noFill/>
            <a:miter lim="800000"/>
            <a:headEnd/>
            <a:tailEnd/>
          </a:ln>
        </p:spPr>
      </p:pic>
      <p:sp>
        <p:nvSpPr>
          <p:cNvPr id="1028" name="Text Box 20"/>
          <p:cNvSpPr txBox="1">
            <a:spLocks noChangeArrowheads="1"/>
          </p:cNvSpPr>
          <p:nvPr userDrawn="1"/>
        </p:nvSpPr>
        <p:spPr bwMode="auto">
          <a:xfrm>
            <a:off x="7924800" y="6286500"/>
            <a:ext cx="1117600" cy="228600"/>
          </a:xfrm>
          <a:prstGeom prst="rect">
            <a:avLst/>
          </a:prstGeom>
          <a:noFill/>
          <a:ln w="9525">
            <a:noFill/>
            <a:miter lim="800000"/>
            <a:headEnd/>
            <a:tailEnd/>
          </a:ln>
        </p:spPr>
        <p:txBody>
          <a:bodyPr wrap="none">
            <a:spAutoFit/>
          </a:bodyPr>
          <a:lstStyle/>
          <a:p>
            <a:pPr algn="ctr">
              <a:defRPr/>
            </a:pPr>
            <a:r>
              <a:rPr lang="en-GB" sz="900" b="1" dirty="0">
                <a:solidFill>
                  <a:srgbClr val="3B91C1"/>
                </a:solidFill>
                <a:cs typeface="Arial" charset="0"/>
              </a:rPr>
              <a:t>www.scra.gov.uk</a:t>
            </a:r>
          </a:p>
        </p:txBody>
      </p:sp>
      <p:pic>
        <p:nvPicPr>
          <p:cNvPr id="1029" name="Picture 21" descr="SCR logo3"/>
          <p:cNvPicPr preferRelativeResize="0">
            <a:picLocks noChangeAspect="1" noChangeArrowheads="1"/>
          </p:cNvPicPr>
          <p:nvPr userDrawn="1"/>
        </p:nvPicPr>
        <p:blipFill>
          <a:blip r:embed="rId5">
            <a:clrChange>
              <a:clrFrom>
                <a:srgbClr val="FDFDFD"/>
              </a:clrFrom>
              <a:clrTo>
                <a:srgbClr val="FDFDFD">
                  <a:alpha val="0"/>
                </a:srgbClr>
              </a:clrTo>
            </a:clrChange>
          </a:blip>
          <a:srcRect/>
          <a:stretch>
            <a:fillRect/>
          </a:stretch>
        </p:blipFill>
        <p:spPr bwMode="auto">
          <a:xfrm>
            <a:off x="7924800" y="5715000"/>
            <a:ext cx="1143000" cy="536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 id="2147483716" r:id="rId2"/>
  </p:sldLayoutIdLst>
  <p:txStyles>
    <p:titleStyle>
      <a:lvl1pPr algn="l" rtl="0" eaLnBrk="0" fontAlgn="base" hangingPunct="0">
        <a:spcBef>
          <a:spcPct val="0"/>
        </a:spcBef>
        <a:spcAft>
          <a:spcPct val="0"/>
        </a:spcAft>
        <a:defRPr sz="3600" kern="1200">
          <a:solidFill>
            <a:srgbClr val="5F6A6E"/>
          </a:solidFill>
          <a:latin typeface="+mj-lt"/>
          <a:ea typeface="+mj-ea"/>
          <a:cs typeface="+mj-cs"/>
        </a:defRPr>
      </a:lvl1pPr>
      <a:lvl2pPr algn="l" rtl="0" eaLnBrk="0" fontAlgn="base" hangingPunct="0">
        <a:spcBef>
          <a:spcPct val="0"/>
        </a:spcBef>
        <a:spcAft>
          <a:spcPct val="0"/>
        </a:spcAft>
        <a:defRPr sz="3600">
          <a:solidFill>
            <a:srgbClr val="5F6A6E"/>
          </a:solidFill>
          <a:latin typeface="Arial" charset="0"/>
        </a:defRPr>
      </a:lvl2pPr>
      <a:lvl3pPr algn="l" rtl="0" eaLnBrk="0" fontAlgn="base" hangingPunct="0">
        <a:spcBef>
          <a:spcPct val="0"/>
        </a:spcBef>
        <a:spcAft>
          <a:spcPct val="0"/>
        </a:spcAft>
        <a:defRPr sz="3600">
          <a:solidFill>
            <a:srgbClr val="5F6A6E"/>
          </a:solidFill>
          <a:latin typeface="Arial" charset="0"/>
        </a:defRPr>
      </a:lvl3pPr>
      <a:lvl4pPr algn="l" rtl="0" eaLnBrk="0" fontAlgn="base" hangingPunct="0">
        <a:spcBef>
          <a:spcPct val="0"/>
        </a:spcBef>
        <a:spcAft>
          <a:spcPct val="0"/>
        </a:spcAft>
        <a:defRPr sz="3600">
          <a:solidFill>
            <a:srgbClr val="5F6A6E"/>
          </a:solidFill>
          <a:latin typeface="Arial" charset="0"/>
        </a:defRPr>
      </a:lvl4pPr>
      <a:lvl5pPr algn="l" rtl="0" eaLnBrk="0" fontAlgn="base" hangingPunct="0">
        <a:spcBef>
          <a:spcPct val="0"/>
        </a:spcBef>
        <a:spcAft>
          <a:spcPct val="0"/>
        </a:spcAft>
        <a:defRPr sz="3600">
          <a:solidFill>
            <a:srgbClr val="5F6A6E"/>
          </a:solidFill>
          <a:latin typeface="Arial" charset="0"/>
        </a:defRPr>
      </a:lvl5pPr>
      <a:lvl6pPr marL="457200" algn="l" rtl="0" fontAlgn="base">
        <a:spcBef>
          <a:spcPct val="0"/>
        </a:spcBef>
        <a:spcAft>
          <a:spcPct val="0"/>
        </a:spcAft>
        <a:defRPr sz="3600">
          <a:solidFill>
            <a:srgbClr val="5F6A6E"/>
          </a:solidFill>
          <a:latin typeface="Arial" charset="0"/>
        </a:defRPr>
      </a:lvl6pPr>
      <a:lvl7pPr marL="914400" algn="l" rtl="0" fontAlgn="base">
        <a:spcBef>
          <a:spcPct val="0"/>
        </a:spcBef>
        <a:spcAft>
          <a:spcPct val="0"/>
        </a:spcAft>
        <a:defRPr sz="3600">
          <a:solidFill>
            <a:srgbClr val="5F6A6E"/>
          </a:solidFill>
          <a:latin typeface="Arial" charset="0"/>
        </a:defRPr>
      </a:lvl7pPr>
      <a:lvl8pPr marL="1371600" algn="l" rtl="0" fontAlgn="base">
        <a:spcBef>
          <a:spcPct val="0"/>
        </a:spcBef>
        <a:spcAft>
          <a:spcPct val="0"/>
        </a:spcAft>
        <a:defRPr sz="3600">
          <a:solidFill>
            <a:srgbClr val="5F6A6E"/>
          </a:solidFill>
          <a:latin typeface="Arial" charset="0"/>
        </a:defRPr>
      </a:lvl8pPr>
      <a:lvl9pPr marL="1828800" algn="l" rtl="0" fontAlgn="base">
        <a:spcBef>
          <a:spcPct val="0"/>
        </a:spcBef>
        <a:spcAft>
          <a:spcPct val="0"/>
        </a:spcAft>
        <a:defRPr sz="3600">
          <a:solidFill>
            <a:srgbClr val="5F6A6E"/>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hyperlink" Target="https://www.hearings-advocacy.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rot="2053698">
            <a:off x="-208300" y="5073801"/>
            <a:ext cx="4137660" cy="533400"/>
          </a:xfrm>
          <a:prstGeom prst="rect">
            <a:avLst/>
          </a:prstGeom>
          <a:noFill/>
        </p:spPr>
      </p:pic>
      <p:sp>
        <p:nvSpPr>
          <p:cNvPr id="5" name="Text Box 20"/>
          <p:cNvSpPr txBox="1">
            <a:spLocks noChangeArrowheads="1"/>
          </p:cNvSpPr>
          <p:nvPr/>
        </p:nvSpPr>
        <p:spPr bwMode="auto">
          <a:xfrm>
            <a:off x="6477000" y="6324600"/>
            <a:ext cx="2248051" cy="400110"/>
          </a:xfrm>
          <a:prstGeom prst="rect">
            <a:avLst/>
          </a:prstGeom>
          <a:noFill/>
          <a:ln w="9525">
            <a:noFill/>
            <a:miter lim="800000"/>
            <a:headEnd/>
            <a:tailEnd/>
          </a:ln>
        </p:spPr>
        <p:txBody>
          <a:bodyPr wrap="none">
            <a:spAutoFit/>
          </a:bodyPr>
          <a:lstStyle/>
          <a:p>
            <a:pPr algn="ctr"/>
            <a:r>
              <a:rPr lang="en-GB" sz="2000" b="1" dirty="0">
                <a:solidFill>
                  <a:schemeClr val="bg1"/>
                </a:solidFill>
                <a:cs typeface="Arial" charset="0"/>
              </a:rPr>
              <a:t>www.scra.gov.uk</a:t>
            </a:r>
          </a:p>
        </p:txBody>
      </p:sp>
      <p:pic>
        <p:nvPicPr>
          <p:cNvPr id="6" name="Picture 7" descr="Untitled-1"/>
          <p:cNvPicPr preferRelativeResize="0">
            <a:picLocks noChangeArrowheads="1"/>
          </p:cNvPicPr>
          <p:nvPr/>
        </p:nvPicPr>
        <p:blipFill>
          <a:blip r:embed="rId3"/>
          <a:srcRect/>
          <a:stretch>
            <a:fillRect/>
          </a:stretch>
        </p:blipFill>
        <p:spPr bwMode="auto">
          <a:xfrm>
            <a:off x="-71438" y="6742113"/>
            <a:ext cx="9251951" cy="115887"/>
          </a:xfrm>
          <a:prstGeom prst="rect">
            <a:avLst/>
          </a:prstGeom>
          <a:noFill/>
          <a:ln w="9525">
            <a:noFill/>
            <a:miter lim="800000"/>
            <a:headEnd/>
            <a:tailEnd/>
          </a:ln>
        </p:spPr>
      </p:pic>
      <p:sp>
        <p:nvSpPr>
          <p:cNvPr id="7" name="Text Box 30"/>
          <p:cNvSpPr txBox="1">
            <a:spLocks noChangeArrowheads="1"/>
          </p:cNvSpPr>
          <p:nvPr/>
        </p:nvSpPr>
        <p:spPr bwMode="auto">
          <a:xfrm>
            <a:off x="9525" y="311504"/>
            <a:ext cx="7843838" cy="9257663"/>
          </a:xfrm>
          <a:prstGeom prst="rect">
            <a:avLst/>
          </a:prstGeom>
          <a:noFill/>
          <a:ln w="9525">
            <a:noFill/>
            <a:miter lim="800000"/>
            <a:headEnd/>
            <a:tailEnd/>
          </a:ln>
        </p:spPr>
        <p:txBody>
          <a:bodyPr wrap="square">
            <a:spAutoFit/>
          </a:bodyPr>
          <a:lstStyle/>
          <a:p>
            <a:pPr>
              <a:lnSpc>
                <a:spcPct val="107000"/>
              </a:lnSpc>
              <a:spcAft>
                <a:spcPts val="800"/>
              </a:spcAft>
            </a:pPr>
            <a:r>
              <a:rPr lang="en-GB" sz="3600" b="1" dirty="0">
                <a:solidFill>
                  <a:schemeClr val="tx1">
                    <a:lumMod val="65000"/>
                    <a:lumOff val="35000"/>
                  </a:schemeClr>
                </a:solidFill>
                <a:latin typeface="Amatic SC" panose="00000500000000000000" pitchFamily="2" charset="-79"/>
                <a:ea typeface="Calibri" panose="020F0502020204030204" pitchFamily="34" charset="0"/>
                <a:cs typeface="Times New Roman" panose="02020603050405020304" pitchFamily="18" charset="0"/>
              </a:rPr>
              <a:t>Advocacy in </a:t>
            </a:r>
            <a:endParaRPr lang="en-GB" sz="3600" b="1" dirty="0" smtClean="0">
              <a:solidFill>
                <a:schemeClr val="tx1">
                  <a:lumMod val="65000"/>
                  <a:lumOff val="35000"/>
                </a:schemeClr>
              </a:solidFill>
              <a:latin typeface="Amatic SC" panose="00000500000000000000" pitchFamily="2" charset="-79"/>
              <a:ea typeface="Calibri" panose="020F0502020204030204" pitchFamily="34" charset="0"/>
              <a:cs typeface="Times New Roman" panose="02020603050405020304" pitchFamily="18" charset="0"/>
            </a:endParaRPr>
          </a:p>
          <a:p>
            <a:pPr>
              <a:lnSpc>
                <a:spcPct val="107000"/>
              </a:lnSpc>
              <a:spcAft>
                <a:spcPts val="800"/>
              </a:spcAft>
            </a:pPr>
            <a:r>
              <a:rPr lang="en-GB" sz="3600" b="1" dirty="0" smtClean="0">
                <a:solidFill>
                  <a:schemeClr val="tx1">
                    <a:lumMod val="65000"/>
                    <a:lumOff val="35000"/>
                  </a:schemeClr>
                </a:solidFill>
                <a:latin typeface="Amatic SC" panose="00000500000000000000" pitchFamily="2" charset="-79"/>
                <a:ea typeface="Calibri" panose="020F0502020204030204" pitchFamily="34" charset="0"/>
                <a:cs typeface="Times New Roman" panose="02020603050405020304" pitchFamily="18" charset="0"/>
              </a:rPr>
              <a:t>the </a:t>
            </a:r>
            <a:r>
              <a:rPr lang="en-GB" sz="3600" b="1" dirty="0">
                <a:solidFill>
                  <a:schemeClr val="tx1">
                    <a:lumMod val="65000"/>
                    <a:lumOff val="35000"/>
                  </a:schemeClr>
                </a:solidFill>
                <a:latin typeface="Amatic SC" panose="00000500000000000000" pitchFamily="2" charset="-79"/>
                <a:ea typeface="Calibri" panose="020F0502020204030204" pitchFamily="34" charset="0"/>
                <a:cs typeface="Times New Roman" panose="02020603050405020304" pitchFamily="18" charset="0"/>
              </a:rPr>
              <a:t>Children’s </a:t>
            </a:r>
            <a:endParaRPr lang="en-GB" sz="3600" b="1" dirty="0" smtClean="0">
              <a:solidFill>
                <a:schemeClr val="tx1">
                  <a:lumMod val="65000"/>
                  <a:lumOff val="35000"/>
                </a:schemeClr>
              </a:solidFill>
              <a:latin typeface="Amatic SC" panose="00000500000000000000" pitchFamily="2" charset="-79"/>
              <a:ea typeface="Calibri" panose="020F0502020204030204" pitchFamily="34" charset="0"/>
              <a:cs typeface="Times New Roman" panose="02020603050405020304" pitchFamily="18" charset="0"/>
            </a:endParaRPr>
          </a:p>
          <a:p>
            <a:pPr>
              <a:lnSpc>
                <a:spcPct val="107000"/>
              </a:lnSpc>
              <a:spcAft>
                <a:spcPts val="800"/>
              </a:spcAft>
            </a:pPr>
            <a:r>
              <a:rPr lang="en-GB" sz="3600" b="1" smtClean="0">
                <a:solidFill>
                  <a:schemeClr val="tx1">
                    <a:lumMod val="65000"/>
                    <a:lumOff val="35000"/>
                  </a:schemeClr>
                </a:solidFill>
                <a:latin typeface="Amatic SC" panose="00000500000000000000" pitchFamily="2" charset="-79"/>
                <a:ea typeface="Calibri" panose="020F0502020204030204" pitchFamily="34" charset="0"/>
                <a:cs typeface="Times New Roman" panose="02020603050405020304" pitchFamily="18" charset="0"/>
              </a:rPr>
              <a:t>Hearings </a:t>
            </a:r>
            <a:endParaRPr lang="en-GB" sz="3600" b="1" dirty="0" smtClean="0">
              <a:solidFill>
                <a:schemeClr val="tx1">
                  <a:lumMod val="65000"/>
                  <a:lumOff val="35000"/>
                </a:schemeClr>
              </a:solidFill>
              <a:latin typeface="Amatic SC" panose="00000500000000000000" pitchFamily="2" charset="-79"/>
              <a:ea typeface="Calibri" panose="020F0502020204030204" pitchFamily="34" charset="0"/>
              <a:cs typeface="Times New Roman" panose="02020603050405020304" pitchFamily="18" charset="0"/>
            </a:endParaRPr>
          </a:p>
          <a:p>
            <a:pPr>
              <a:lnSpc>
                <a:spcPct val="107000"/>
              </a:lnSpc>
              <a:spcAft>
                <a:spcPts val="800"/>
              </a:spcAft>
            </a:pPr>
            <a:r>
              <a:rPr lang="en-GB" sz="3600" b="1" dirty="0" smtClean="0">
                <a:solidFill>
                  <a:schemeClr val="tx1">
                    <a:lumMod val="65000"/>
                    <a:lumOff val="35000"/>
                  </a:schemeClr>
                </a:solidFill>
                <a:latin typeface="Amatic SC" panose="00000500000000000000" pitchFamily="2" charset="-79"/>
                <a:ea typeface="Calibri" panose="020F0502020204030204" pitchFamily="34" charset="0"/>
                <a:cs typeface="Times New Roman" panose="02020603050405020304" pitchFamily="18" charset="0"/>
              </a:rPr>
              <a:t>System</a:t>
            </a:r>
            <a:endParaRPr lang="en-GB"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3600" b="1" dirty="0" smtClean="0">
              <a:latin typeface="Amatic SC" panose="00000500000000000000" pitchFamily="2" charset="-79"/>
              <a:ea typeface="Calibri" panose="020F0502020204030204" pitchFamily="34" charset="0"/>
              <a:cs typeface="Times New Roman" panose="02020603050405020304" pitchFamily="18" charset="0"/>
            </a:endParaRPr>
          </a:p>
          <a:p>
            <a:pPr>
              <a:lnSpc>
                <a:spcPct val="107000"/>
              </a:lnSpc>
              <a:spcAft>
                <a:spcPts val="800"/>
              </a:spcAft>
            </a:pPr>
            <a:r>
              <a:rPr lang="en-GB" sz="3600" b="1" dirty="0" smtClean="0">
                <a:solidFill>
                  <a:schemeClr val="tx1">
                    <a:lumMod val="65000"/>
                    <a:lumOff val="35000"/>
                  </a:schemeClr>
                </a:solidFill>
                <a:latin typeface="Amatic SC" panose="00000500000000000000" pitchFamily="2" charset="-79"/>
                <a:ea typeface="Calibri" panose="020F0502020204030204" pitchFamily="34" charset="0"/>
                <a:cs typeface="Times New Roman" panose="02020603050405020304" pitchFamily="18" charset="0"/>
              </a:rPr>
              <a:t>One Year On </a:t>
            </a:r>
            <a:endParaRPr lang="en-GB" sz="3600" b="1" dirty="0">
              <a:solidFill>
                <a:schemeClr val="tx1">
                  <a:lumMod val="65000"/>
                  <a:lumOff val="35000"/>
                </a:schemeClr>
              </a:solidFill>
              <a:latin typeface="Amatic SC" panose="00000500000000000000" pitchFamily="2" charset="-79"/>
              <a:ea typeface="Calibri" panose="020F0502020204030204" pitchFamily="34" charset="0"/>
              <a:cs typeface="Times New Roman" panose="02020603050405020304" pitchFamily="18" charset="0"/>
            </a:endParaRPr>
          </a:p>
          <a:p>
            <a:pPr>
              <a:lnSpc>
                <a:spcPct val="107000"/>
              </a:lnSpc>
              <a:spcAft>
                <a:spcPts val="800"/>
              </a:spcAft>
            </a:pPr>
            <a:endParaRPr lang="en-GB" sz="3600" b="1" dirty="0">
              <a:latin typeface="Amatic SC" panose="00000500000000000000" pitchFamily="2" charset="-79"/>
              <a:ea typeface="Calibri" panose="020F0502020204030204" pitchFamily="34" charset="0"/>
              <a:cs typeface="Times New Roman" panose="02020603050405020304" pitchFamily="18" charset="0"/>
            </a:endParaRPr>
          </a:p>
          <a:p>
            <a:pPr>
              <a:lnSpc>
                <a:spcPct val="107000"/>
              </a:lnSpc>
              <a:spcAft>
                <a:spcPts val="800"/>
              </a:spcAft>
            </a:pPr>
            <a:endParaRPr lang="en-GB" sz="3600" b="1" dirty="0" smtClean="0">
              <a:latin typeface="Amatic SC" panose="00000500000000000000" pitchFamily="2" charset="-79"/>
              <a:ea typeface="Calibri" panose="020F0502020204030204" pitchFamily="34" charset="0"/>
              <a:cs typeface="Times New Roman" panose="02020603050405020304" pitchFamily="18" charset="0"/>
            </a:endParaRPr>
          </a:p>
          <a:p>
            <a:pPr>
              <a:lnSpc>
                <a:spcPct val="107000"/>
              </a:lnSpc>
              <a:spcAft>
                <a:spcPts val="800"/>
              </a:spcAft>
            </a:pPr>
            <a:endParaRPr lang="en-GB" sz="3600" b="1" dirty="0">
              <a:latin typeface="Amatic SC" panose="00000500000000000000" pitchFamily="2" charset="-79"/>
              <a:ea typeface="Calibri" panose="020F0502020204030204" pitchFamily="34" charset="0"/>
              <a:cs typeface="Times New Roman" panose="02020603050405020304" pitchFamily="18" charset="0"/>
            </a:endParaRPr>
          </a:p>
          <a:p>
            <a:pPr>
              <a:lnSpc>
                <a:spcPct val="107000"/>
              </a:lnSpc>
              <a:spcAft>
                <a:spcPts val="800"/>
              </a:spcAft>
            </a:pPr>
            <a:endParaRPr lang="en-GB" sz="3600" b="1" dirty="0" smtClean="0">
              <a:latin typeface="Amatic SC" panose="00000500000000000000" pitchFamily="2" charset="-79"/>
              <a:ea typeface="Calibri" panose="020F0502020204030204" pitchFamily="34" charset="0"/>
              <a:cs typeface="Times New Roman" panose="02020603050405020304" pitchFamily="18" charset="0"/>
            </a:endParaRPr>
          </a:p>
          <a:p>
            <a:pPr>
              <a:lnSpc>
                <a:spcPct val="107000"/>
              </a:lnSpc>
              <a:spcAft>
                <a:spcPts val="800"/>
              </a:spcAft>
            </a:pPr>
            <a:r>
              <a:rPr lang="en-GB" sz="3600" b="1" dirty="0" smtClean="0">
                <a:latin typeface="Amatic SC" panose="00000500000000000000" pitchFamily="2" charset="-79"/>
                <a:ea typeface="Calibri" panose="020F0502020204030204" pitchFamily="34" charset="0"/>
                <a:cs typeface="Times New Roman" panose="02020603050405020304" pitchFamily="18" charset="0"/>
              </a:rPr>
              <a:t>A Partnership </a:t>
            </a:r>
            <a:r>
              <a:rPr lang="en-GB" sz="3600" b="1" dirty="0">
                <a:latin typeface="Amatic SC" panose="00000500000000000000" pitchFamily="2" charset="-79"/>
                <a:ea typeface="Calibri" panose="020F0502020204030204" pitchFamily="34" charset="0"/>
                <a:cs typeface="Times New Roman" panose="02020603050405020304" pitchFamily="18" charset="0"/>
              </a:rPr>
              <a:t>Approach to Delivery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endParaRPr lang="en-GB" sz="2400" b="1" dirty="0">
              <a:solidFill>
                <a:schemeClr val="bg1"/>
              </a:solidFill>
              <a:latin typeface="Calibri" pitchFamily="34" charset="0"/>
            </a:endParaRPr>
          </a:p>
          <a:p>
            <a:pPr>
              <a:spcBef>
                <a:spcPct val="50000"/>
              </a:spcBef>
            </a:pPr>
            <a:endParaRPr lang="en-GB" sz="2400" b="1" dirty="0">
              <a:solidFill>
                <a:schemeClr val="bg1"/>
              </a:solidFill>
              <a:latin typeface="Waiting for the Sunrise" pitchFamily="2" charset="0"/>
            </a:endParaRPr>
          </a:p>
        </p:txBody>
      </p:sp>
      <p:pic>
        <p:nvPicPr>
          <p:cNvPr id="1026" name="Picture 2" descr="https://www.hearings-advocacy.com/wp-content/uploads/2020/09/girl-eating-popcorn-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84042">
            <a:off x="3745122" y="1367615"/>
            <a:ext cx="3953127" cy="3953127"/>
          </a:xfrm>
          <a:prstGeom prst="rect">
            <a:avLst/>
          </a:prstGeom>
          <a:noFill/>
          <a:ln w="317500" cap="rnd" cmpd="sng">
            <a:solidFill>
              <a:srgbClr val="EFB32F"/>
            </a:solidFill>
          </a:ln>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933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685800" y="38100"/>
            <a:ext cx="7315200" cy="952500"/>
          </a:xfrm>
          <a:prstGeom prst="rect">
            <a:avLst/>
          </a:prstGeom>
          <a:noFill/>
          <a:ln w="9525">
            <a:noFill/>
            <a:miter lim="800000"/>
            <a:headEnd/>
            <a:tailEnd/>
          </a:ln>
        </p:spPr>
        <p:txBody>
          <a:bodyPr anchor="ctr"/>
          <a:lstStyle/>
          <a:p>
            <a:r>
              <a:rPr lang="en-GB" sz="3600" b="1" dirty="0" smtClean="0">
                <a:solidFill>
                  <a:schemeClr val="tx1">
                    <a:lumMod val="65000"/>
                    <a:lumOff val="35000"/>
                  </a:schemeClr>
                </a:solidFill>
                <a:latin typeface="Amatic SC" panose="00000500000000000000" pitchFamily="2" charset="-79"/>
                <a:cs typeface="Amatic SC" panose="00000500000000000000" pitchFamily="2" charset="-79"/>
              </a:rPr>
              <a:t>Where are We now? </a:t>
            </a:r>
          </a:p>
          <a:p>
            <a:r>
              <a:rPr lang="en-GB" sz="3600" b="1" dirty="0" smtClean="0">
                <a:solidFill>
                  <a:schemeClr val="tx1">
                    <a:lumMod val="65000"/>
                    <a:lumOff val="35000"/>
                  </a:schemeClr>
                </a:solidFill>
                <a:latin typeface="Amatic SC" panose="00000500000000000000" pitchFamily="2" charset="-79"/>
                <a:cs typeface="Amatic SC" panose="00000500000000000000" pitchFamily="2" charset="-79"/>
              </a:rPr>
              <a:t>What Works Well </a:t>
            </a:r>
            <a:endParaRPr lang="en-GB" sz="3600" b="1" dirty="0">
              <a:solidFill>
                <a:schemeClr val="tx1">
                  <a:lumMod val="65000"/>
                  <a:lumOff val="35000"/>
                </a:schemeClr>
              </a:solidFill>
              <a:latin typeface="Amatic SC" panose="00000500000000000000" pitchFamily="2" charset="-79"/>
              <a:cs typeface="Amatic SC" panose="00000500000000000000" pitchFamily="2" charset="-79"/>
            </a:endParaRPr>
          </a:p>
        </p:txBody>
      </p:sp>
      <p:sp>
        <p:nvSpPr>
          <p:cNvPr id="7170" name="Rectangle 3"/>
          <p:cNvSpPr>
            <a:spLocks noChangeArrowheads="1"/>
          </p:cNvSpPr>
          <p:nvPr/>
        </p:nvSpPr>
        <p:spPr bwMode="auto">
          <a:xfrm>
            <a:off x="1219200" y="1447800"/>
            <a:ext cx="6019800" cy="5029200"/>
          </a:xfrm>
          <a:prstGeom prst="rect">
            <a:avLst/>
          </a:prstGeom>
          <a:noFill/>
          <a:ln w="9525">
            <a:noFill/>
            <a:miter lim="800000"/>
            <a:headEnd/>
            <a:tailEnd/>
          </a:ln>
        </p:spPr>
        <p:txBody>
          <a:bodyPr/>
          <a:lstStyle/>
          <a:p>
            <a:pPr algn="ctr">
              <a:spcBef>
                <a:spcPct val="20000"/>
              </a:spcBef>
            </a:pPr>
            <a:r>
              <a:rPr lang="en-GB" sz="4400" b="1" dirty="0" smtClean="0">
                <a:solidFill>
                  <a:schemeClr val="tx1">
                    <a:lumMod val="75000"/>
                    <a:lumOff val="25000"/>
                  </a:schemeClr>
                </a:solidFill>
                <a:latin typeface="Amatic SC" panose="00000500000000000000" pitchFamily="2" charset="-79"/>
                <a:cs typeface="Amatic SC" panose="00000500000000000000" pitchFamily="2" charset="-79"/>
              </a:rPr>
              <a:t>“Children with skilled  advocates are </a:t>
            </a:r>
            <a:r>
              <a:rPr lang="en-GB" sz="4400" b="1" i="1" dirty="0" smtClean="0">
                <a:solidFill>
                  <a:schemeClr val="tx1">
                    <a:lumMod val="75000"/>
                    <a:lumOff val="25000"/>
                  </a:schemeClr>
                </a:solidFill>
                <a:latin typeface="Amatic SC" panose="00000500000000000000" pitchFamily="2" charset="-79"/>
                <a:cs typeface="Amatic SC" panose="00000500000000000000" pitchFamily="2" charset="-79"/>
              </a:rPr>
              <a:t>heard</a:t>
            </a:r>
            <a:r>
              <a:rPr lang="en-GB" sz="4400" b="1" dirty="0" smtClean="0">
                <a:solidFill>
                  <a:schemeClr val="tx1">
                    <a:lumMod val="75000"/>
                    <a:lumOff val="25000"/>
                  </a:schemeClr>
                </a:solidFill>
                <a:latin typeface="Amatic SC" panose="00000500000000000000" pitchFamily="2" charset="-79"/>
                <a:cs typeface="Amatic SC" panose="00000500000000000000" pitchFamily="2" charset="-79"/>
              </a:rPr>
              <a:t> </a:t>
            </a:r>
          </a:p>
          <a:p>
            <a:pPr algn="ctr">
              <a:spcBef>
                <a:spcPct val="20000"/>
              </a:spcBef>
            </a:pPr>
            <a:r>
              <a:rPr lang="en-GB" sz="4400" b="1" dirty="0" smtClean="0">
                <a:solidFill>
                  <a:schemeClr val="tx1">
                    <a:lumMod val="75000"/>
                    <a:lumOff val="25000"/>
                  </a:schemeClr>
                </a:solidFill>
                <a:latin typeface="Amatic SC" panose="00000500000000000000" pitchFamily="2" charset="-79"/>
                <a:cs typeface="Amatic SC" panose="00000500000000000000" pitchFamily="2" charset="-79"/>
              </a:rPr>
              <a:t>in their children’s hearings.”</a:t>
            </a:r>
            <a:endParaRPr lang="en-GB" sz="4400" b="1" dirty="0">
              <a:solidFill>
                <a:schemeClr val="tx1">
                  <a:lumMod val="75000"/>
                  <a:lumOff val="25000"/>
                </a:schemeClr>
              </a:solidFill>
              <a:latin typeface="Amatic SC" panose="00000500000000000000" pitchFamily="2" charset="-79"/>
              <a:cs typeface="Amatic SC" panose="00000500000000000000" pitchFamily="2" charset="-79"/>
            </a:endParaRPr>
          </a:p>
          <a:p>
            <a:pPr marL="6350" indent="-6350">
              <a:spcBef>
                <a:spcPct val="20000"/>
              </a:spcBef>
              <a:buFont typeface="Webdings" pitchFamily="18" charset="2"/>
              <a:buChar char="&lt;"/>
            </a:pPr>
            <a:endParaRPr lang="en-GB" sz="2800" b="1" dirty="0">
              <a:solidFill>
                <a:srgbClr val="002060"/>
              </a:solidFill>
              <a:latin typeface="Calibri" pitchFamily="34" charset="0"/>
            </a:endParaRPr>
          </a:p>
        </p:txBody>
      </p:sp>
    </p:spTree>
    <p:extLst>
      <p:ext uri="{BB962C8B-B14F-4D97-AF65-F5344CB8AC3E}">
        <p14:creationId xmlns:p14="http://schemas.microsoft.com/office/powerpoint/2010/main" val="955138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685800" y="38100"/>
            <a:ext cx="7620000" cy="952500"/>
          </a:xfrm>
          <a:prstGeom prst="rect">
            <a:avLst/>
          </a:prstGeom>
          <a:noFill/>
          <a:ln w="9525">
            <a:noFill/>
            <a:miter lim="800000"/>
            <a:headEnd/>
            <a:tailEnd/>
          </a:ln>
        </p:spPr>
        <p:txBody>
          <a:bodyPr anchor="ctr"/>
          <a:lstStyle/>
          <a:p>
            <a:r>
              <a:rPr lang="en-GB" sz="3600" b="1" dirty="0" smtClean="0">
                <a:solidFill>
                  <a:schemeClr val="tx1">
                    <a:lumMod val="75000"/>
                    <a:lumOff val="25000"/>
                  </a:schemeClr>
                </a:solidFill>
                <a:latin typeface="Amatic SC" panose="00000500000000000000" pitchFamily="2" charset="-79"/>
                <a:cs typeface="Amatic SC" panose="00000500000000000000" pitchFamily="2" charset="-79"/>
              </a:rPr>
              <a:t>Where are We now? </a:t>
            </a:r>
          </a:p>
          <a:p>
            <a:r>
              <a:rPr lang="en-GB" sz="3600" b="1" dirty="0" smtClean="0">
                <a:solidFill>
                  <a:schemeClr val="tx1">
                    <a:lumMod val="75000"/>
                    <a:lumOff val="25000"/>
                  </a:schemeClr>
                </a:solidFill>
                <a:latin typeface="Amatic SC" panose="00000500000000000000" pitchFamily="2" charset="-79"/>
                <a:cs typeface="Amatic SC" panose="00000500000000000000" pitchFamily="2" charset="-79"/>
              </a:rPr>
              <a:t>Ongoing Partnership Work </a:t>
            </a:r>
            <a:endParaRPr lang="en-GB" sz="3600" b="1" dirty="0">
              <a:solidFill>
                <a:schemeClr val="tx1">
                  <a:lumMod val="75000"/>
                  <a:lumOff val="25000"/>
                </a:schemeClr>
              </a:solidFill>
              <a:latin typeface="Amatic SC" panose="00000500000000000000" pitchFamily="2" charset="-79"/>
              <a:cs typeface="Amatic SC" panose="00000500000000000000" pitchFamily="2" charset="-79"/>
            </a:endParaRPr>
          </a:p>
        </p:txBody>
      </p:sp>
      <p:sp>
        <p:nvSpPr>
          <p:cNvPr id="7170" name="Rectangle 3"/>
          <p:cNvSpPr>
            <a:spLocks noChangeArrowheads="1"/>
          </p:cNvSpPr>
          <p:nvPr/>
        </p:nvSpPr>
        <p:spPr bwMode="auto">
          <a:xfrm>
            <a:off x="152400" y="1181100"/>
            <a:ext cx="8382000" cy="5143501"/>
          </a:xfrm>
          <a:prstGeom prst="rect">
            <a:avLst/>
          </a:prstGeom>
          <a:noFill/>
          <a:ln w="9525">
            <a:noFill/>
            <a:miter lim="800000"/>
            <a:headEnd/>
            <a:tailEnd/>
          </a:ln>
        </p:spPr>
        <p:txBody>
          <a:bodyPr/>
          <a:lstStyle/>
          <a:p>
            <a:pPr>
              <a:spcBef>
                <a:spcPct val="20000"/>
              </a:spcBef>
            </a:pPr>
            <a:r>
              <a:rPr lang="en-GB" sz="2400" b="1" dirty="0" smtClean="0">
                <a:solidFill>
                  <a:schemeClr val="tx1">
                    <a:lumMod val="65000"/>
                    <a:lumOff val="35000"/>
                  </a:schemeClr>
                </a:solidFill>
                <a:latin typeface="Calibri" panose="020F0502020204030204" pitchFamily="34" charset="0"/>
                <a:cs typeface="Calibri" panose="020F0502020204030204" pitchFamily="34" charset="0"/>
              </a:rPr>
              <a:t>1) Happens through regular partner meetings, through open communication and through constructively tackling issues.</a:t>
            </a:r>
          </a:p>
          <a:p>
            <a:pPr>
              <a:spcBef>
                <a:spcPct val="20000"/>
              </a:spcBef>
            </a:pPr>
            <a:r>
              <a:rPr lang="en-GB" sz="2400" b="1" dirty="0" smtClean="0">
                <a:solidFill>
                  <a:schemeClr val="tx1">
                    <a:lumMod val="65000"/>
                    <a:lumOff val="35000"/>
                  </a:schemeClr>
                </a:solidFill>
                <a:latin typeface="Calibri" panose="020F0502020204030204" pitchFamily="34" charset="0"/>
                <a:cs typeface="Calibri" panose="020F0502020204030204" pitchFamily="34" charset="0"/>
              </a:rPr>
              <a:t>2) Is varied, innovative, creative and exciting:</a:t>
            </a:r>
          </a:p>
          <a:p>
            <a:pPr marL="342900" indent="-342900">
              <a:spcBef>
                <a:spcPct val="20000"/>
              </a:spcBef>
              <a:buFont typeface="Arial" panose="020B0604020202020204" pitchFamily="34" charset="0"/>
              <a:buChar char="•"/>
            </a:pPr>
            <a:r>
              <a:rPr lang="en-GB" sz="2400" dirty="0" smtClean="0">
                <a:solidFill>
                  <a:schemeClr val="tx1">
                    <a:lumMod val="65000"/>
                    <a:lumOff val="35000"/>
                  </a:schemeClr>
                </a:solidFill>
                <a:latin typeface="Calibri" pitchFamily="34" charset="0"/>
                <a:cs typeface="Calibri" panose="020F0502020204030204" pitchFamily="34" charset="0"/>
              </a:rPr>
              <a:t>Preparation of videos by and for </a:t>
            </a:r>
            <a:r>
              <a:rPr lang="en-GB" sz="2400" dirty="0" err="1" smtClean="0">
                <a:solidFill>
                  <a:schemeClr val="tx1">
                    <a:lumMod val="65000"/>
                    <a:lumOff val="35000"/>
                  </a:schemeClr>
                </a:solidFill>
                <a:latin typeface="Calibri" pitchFamily="34" charset="0"/>
                <a:cs typeface="Calibri" panose="020F0502020204030204" pitchFamily="34" charset="0"/>
              </a:rPr>
              <a:t>YP</a:t>
            </a:r>
            <a:endParaRPr lang="en-GB" sz="2400" dirty="0" smtClean="0">
              <a:solidFill>
                <a:schemeClr val="tx1">
                  <a:lumMod val="65000"/>
                  <a:lumOff val="35000"/>
                </a:schemeClr>
              </a:solidFill>
              <a:latin typeface="Calibri" pitchFamily="34" charset="0"/>
              <a:cs typeface="Calibri" panose="020F0502020204030204" pitchFamily="34" charset="0"/>
            </a:endParaRPr>
          </a:p>
          <a:p>
            <a:pPr marL="342900" indent="-342900">
              <a:spcBef>
                <a:spcPct val="20000"/>
              </a:spcBef>
              <a:buFont typeface="Arial" panose="020B0604020202020204" pitchFamily="34" charset="0"/>
              <a:buChar char="•"/>
            </a:pPr>
            <a:r>
              <a:rPr lang="en-GB" sz="2400" dirty="0" smtClean="0">
                <a:solidFill>
                  <a:schemeClr val="tx1">
                    <a:lumMod val="65000"/>
                    <a:lumOff val="35000"/>
                  </a:schemeClr>
                </a:solidFill>
                <a:latin typeface="Calibri" pitchFamily="34" charset="0"/>
                <a:cs typeface="Calibri" panose="020F0502020204030204" pitchFamily="34" charset="0"/>
              </a:rPr>
              <a:t>Case sampling to assess uptake of advocacy  </a:t>
            </a:r>
          </a:p>
          <a:p>
            <a:pPr marL="342900" indent="-342900">
              <a:spcBef>
                <a:spcPct val="20000"/>
              </a:spcBef>
              <a:buFont typeface="Arial" panose="020B0604020202020204" pitchFamily="34" charset="0"/>
              <a:buChar char="•"/>
            </a:pPr>
            <a:r>
              <a:rPr lang="en-GB" sz="2400" dirty="0" smtClean="0">
                <a:solidFill>
                  <a:schemeClr val="tx1">
                    <a:lumMod val="65000"/>
                    <a:lumOff val="35000"/>
                  </a:schemeClr>
                </a:solidFill>
                <a:latin typeface="Calibri" pitchFamily="34" charset="0"/>
                <a:cs typeface="Calibri" panose="020F0502020204030204" pitchFamily="34" charset="0"/>
              </a:rPr>
              <a:t>Ongoing promotion of the awareness of advocacy</a:t>
            </a:r>
          </a:p>
          <a:p>
            <a:pPr marL="342900" indent="-342900">
              <a:spcBef>
                <a:spcPct val="20000"/>
              </a:spcBef>
              <a:buFont typeface="Arial" panose="020B0604020202020204" pitchFamily="34" charset="0"/>
              <a:buChar char="•"/>
            </a:pPr>
            <a:r>
              <a:rPr lang="en-GB" sz="2400" dirty="0" smtClean="0">
                <a:solidFill>
                  <a:schemeClr val="tx1">
                    <a:lumMod val="65000"/>
                    <a:lumOff val="35000"/>
                  </a:schemeClr>
                </a:solidFill>
                <a:latin typeface="Calibri" pitchFamily="34" charset="0"/>
                <a:cs typeface="Calibri" panose="020F0502020204030204" pitchFamily="34" charset="0"/>
              </a:rPr>
              <a:t>Promotion of SW understanding and supporting access to advocacy  </a:t>
            </a:r>
          </a:p>
          <a:p>
            <a:pPr marL="342900" indent="-342900">
              <a:spcBef>
                <a:spcPct val="20000"/>
              </a:spcBef>
              <a:buFont typeface="Arial" panose="020B0604020202020204" pitchFamily="34" charset="0"/>
              <a:buChar char="•"/>
            </a:pPr>
            <a:r>
              <a:rPr lang="en-GB" sz="2400" dirty="0" smtClean="0">
                <a:solidFill>
                  <a:schemeClr val="tx1">
                    <a:lumMod val="65000"/>
                    <a:lumOff val="35000"/>
                  </a:schemeClr>
                </a:solidFill>
                <a:latin typeface="Calibri" pitchFamily="34" charset="0"/>
                <a:cs typeface="Calibri" panose="020F0502020204030204" pitchFamily="34" charset="0"/>
              </a:rPr>
              <a:t>Advocacy workers being involved in practical hearing arrangements</a:t>
            </a:r>
          </a:p>
          <a:p>
            <a:pPr marL="342900" indent="-342900">
              <a:spcBef>
                <a:spcPct val="20000"/>
              </a:spcBef>
              <a:buFont typeface="Arial" panose="020B0604020202020204" pitchFamily="34" charset="0"/>
              <a:buChar char="•"/>
            </a:pPr>
            <a:r>
              <a:rPr lang="en-GB" sz="2400" dirty="0">
                <a:solidFill>
                  <a:schemeClr val="tx1">
                    <a:lumMod val="65000"/>
                    <a:lumOff val="35000"/>
                  </a:schemeClr>
                </a:solidFill>
                <a:latin typeface="Calibri" panose="020F0502020204030204" pitchFamily="34" charset="0"/>
                <a:cs typeface="Calibri" panose="020F0502020204030204" pitchFamily="34" charset="0"/>
              </a:rPr>
              <a:t>Advocacy workers involved in </a:t>
            </a:r>
            <a:r>
              <a:rPr lang="en-GB" sz="2400" dirty="0" smtClean="0">
                <a:solidFill>
                  <a:schemeClr val="tx1">
                    <a:lumMod val="65000"/>
                    <a:lumOff val="35000"/>
                  </a:schemeClr>
                </a:solidFill>
                <a:latin typeface="Calibri" panose="020F0502020204030204" pitchFamily="34" charset="0"/>
                <a:cs typeface="Calibri" panose="020F0502020204030204" pitchFamily="34" charset="0"/>
              </a:rPr>
              <a:t>wider partnership and improvement </a:t>
            </a:r>
            <a:r>
              <a:rPr lang="en-GB" sz="2400" dirty="0">
                <a:solidFill>
                  <a:schemeClr val="tx1">
                    <a:lumMod val="65000"/>
                    <a:lumOff val="35000"/>
                  </a:schemeClr>
                </a:solidFill>
                <a:latin typeface="Calibri" panose="020F0502020204030204" pitchFamily="34" charset="0"/>
                <a:cs typeface="Calibri" panose="020F0502020204030204" pitchFamily="34" charset="0"/>
              </a:rPr>
              <a:t>work locally </a:t>
            </a:r>
          </a:p>
          <a:p>
            <a:pPr>
              <a:spcBef>
                <a:spcPct val="20000"/>
              </a:spcBef>
            </a:pPr>
            <a:r>
              <a:rPr lang="en-GB" sz="2400" b="1" dirty="0" smtClean="0">
                <a:solidFill>
                  <a:srgbClr val="002060"/>
                </a:solidFill>
                <a:latin typeface="Calibri" panose="020F0502020204030204" pitchFamily="34" charset="0"/>
                <a:cs typeface="Calibri" panose="020F0502020204030204" pitchFamily="34" charset="0"/>
              </a:rPr>
              <a:t> </a:t>
            </a:r>
            <a:endParaRPr lang="en-GB" sz="2400" b="1" dirty="0">
              <a:solidFill>
                <a:srgbClr val="002060"/>
              </a:solidFill>
              <a:latin typeface="Calibri" panose="020F0502020204030204" pitchFamily="34" charset="0"/>
              <a:cs typeface="Calibri" panose="020F0502020204030204" pitchFamily="34" charset="0"/>
            </a:endParaRPr>
          </a:p>
          <a:p>
            <a:pPr marL="6350" indent="-6350">
              <a:spcBef>
                <a:spcPct val="20000"/>
              </a:spcBef>
              <a:buFont typeface="Webdings" pitchFamily="18" charset="2"/>
              <a:buChar char="&lt;"/>
            </a:pPr>
            <a:endParaRPr lang="en-GB" sz="2400" b="1" dirty="0" smtClean="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734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685800" y="38100"/>
            <a:ext cx="6781800" cy="952500"/>
          </a:xfrm>
          <a:prstGeom prst="rect">
            <a:avLst/>
          </a:prstGeom>
          <a:noFill/>
          <a:ln w="9525">
            <a:noFill/>
            <a:miter lim="800000"/>
            <a:headEnd/>
            <a:tailEnd/>
          </a:ln>
        </p:spPr>
        <p:txBody>
          <a:bodyPr anchor="ctr"/>
          <a:lstStyle/>
          <a:p>
            <a:r>
              <a:rPr lang="en-GB" sz="3600" b="1" dirty="0" smtClean="0">
                <a:solidFill>
                  <a:schemeClr val="tx1">
                    <a:lumMod val="65000"/>
                    <a:lumOff val="35000"/>
                  </a:schemeClr>
                </a:solidFill>
                <a:latin typeface="Amatic SC" panose="00000500000000000000" pitchFamily="2" charset="-79"/>
                <a:cs typeface="Amatic SC" panose="00000500000000000000" pitchFamily="2" charset="-79"/>
              </a:rPr>
              <a:t>Where are We now? </a:t>
            </a:r>
          </a:p>
          <a:p>
            <a:r>
              <a:rPr lang="en-GB" sz="3600" b="1" dirty="0" smtClean="0">
                <a:solidFill>
                  <a:schemeClr val="tx1">
                    <a:lumMod val="65000"/>
                    <a:lumOff val="35000"/>
                  </a:schemeClr>
                </a:solidFill>
                <a:latin typeface="Amatic SC" panose="00000500000000000000" pitchFamily="2" charset="-79"/>
                <a:cs typeface="Amatic SC" panose="00000500000000000000" pitchFamily="2" charset="-79"/>
              </a:rPr>
              <a:t>The Challenges </a:t>
            </a:r>
            <a:endParaRPr lang="en-GB" sz="3600" b="1" dirty="0">
              <a:solidFill>
                <a:schemeClr val="tx1">
                  <a:lumMod val="65000"/>
                  <a:lumOff val="35000"/>
                </a:schemeClr>
              </a:solidFill>
              <a:latin typeface="Amatic SC" panose="00000500000000000000" pitchFamily="2" charset="-79"/>
              <a:cs typeface="Amatic SC" panose="00000500000000000000" pitchFamily="2" charset="-79"/>
            </a:endParaRPr>
          </a:p>
        </p:txBody>
      </p:sp>
      <p:sp>
        <p:nvSpPr>
          <p:cNvPr id="7170" name="Rectangle 3"/>
          <p:cNvSpPr>
            <a:spLocks noChangeArrowheads="1"/>
          </p:cNvSpPr>
          <p:nvPr/>
        </p:nvSpPr>
        <p:spPr bwMode="auto">
          <a:xfrm>
            <a:off x="457200" y="1219201"/>
            <a:ext cx="8305800" cy="5105400"/>
          </a:xfrm>
          <a:prstGeom prst="rect">
            <a:avLst/>
          </a:prstGeom>
          <a:noFill/>
          <a:ln w="9525">
            <a:noFill/>
            <a:miter lim="800000"/>
            <a:headEnd/>
            <a:tailEnd/>
          </a:ln>
        </p:spPr>
        <p:txBody>
          <a:bodyPr/>
          <a:lstStyle/>
          <a:p>
            <a:pPr marL="457200" indent="-457200">
              <a:lnSpc>
                <a:spcPct val="150000"/>
              </a:lnSpc>
              <a:spcBef>
                <a:spcPct val="20000"/>
              </a:spcBef>
              <a:buFont typeface="Arial" panose="020B0604020202020204" pitchFamily="34" charset="0"/>
              <a:buChar char="•"/>
            </a:pPr>
            <a:r>
              <a:rPr lang="en-GB" sz="2800" dirty="0" smtClean="0">
                <a:solidFill>
                  <a:schemeClr val="tx1">
                    <a:lumMod val="65000"/>
                    <a:lumOff val="35000"/>
                  </a:schemeClr>
                </a:solidFill>
                <a:latin typeface="Calibri" panose="020F0502020204030204" pitchFamily="34" charset="0"/>
                <a:cs typeface="Calibri" panose="020F0502020204030204" pitchFamily="34" charset="0"/>
              </a:rPr>
              <a:t>Consent to advocacy and barriers to consent</a:t>
            </a:r>
          </a:p>
          <a:p>
            <a:pPr marL="457200" indent="-457200">
              <a:lnSpc>
                <a:spcPct val="150000"/>
              </a:lnSpc>
              <a:spcBef>
                <a:spcPct val="20000"/>
              </a:spcBef>
              <a:buFont typeface="Arial" panose="020B0604020202020204" pitchFamily="34" charset="0"/>
              <a:buChar char="•"/>
            </a:pPr>
            <a:r>
              <a:rPr lang="en-GB" sz="2800" dirty="0">
                <a:solidFill>
                  <a:schemeClr val="tx1">
                    <a:lumMod val="65000"/>
                    <a:lumOff val="35000"/>
                  </a:schemeClr>
                </a:solidFill>
                <a:latin typeface="Calibri" panose="020F0502020204030204" pitchFamily="34" charset="0"/>
                <a:cs typeface="Calibri" panose="020F0502020204030204" pitchFamily="34" charset="0"/>
              </a:rPr>
              <a:t>Child’s rights </a:t>
            </a:r>
          </a:p>
          <a:p>
            <a:pPr marL="457200" indent="-457200">
              <a:lnSpc>
                <a:spcPct val="150000"/>
              </a:lnSpc>
              <a:spcBef>
                <a:spcPct val="20000"/>
              </a:spcBef>
              <a:buFont typeface="Arial" panose="020B0604020202020204" pitchFamily="34" charset="0"/>
              <a:buChar char="•"/>
            </a:pPr>
            <a:r>
              <a:rPr lang="en-GB" sz="2800" dirty="0" smtClean="0">
                <a:solidFill>
                  <a:schemeClr val="tx1">
                    <a:lumMod val="65000"/>
                    <a:lumOff val="35000"/>
                  </a:schemeClr>
                </a:solidFill>
                <a:latin typeface="Calibri" panose="020F0502020204030204" pitchFamily="34" charset="0"/>
                <a:cs typeface="Calibri" panose="020F0502020204030204" pitchFamily="34" charset="0"/>
              </a:rPr>
              <a:t>Trauma </a:t>
            </a:r>
            <a:r>
              <a:rPr lang="en-GB" sz="2800" dirty="0">
                <a:solidFill>
                  <a:schemeClr val="tx1">
                    <a:lumMod val="65000"/>
                    <a:lumOff val="35000"/>
                  </a:schemeClr>
                </a:solidFill>
                <a:latin typeface="Calibri" panose="020F0502020204030204" pitchFamily="34" charset="0"/>
                <a:cs typeface="Calibri" panose="020F0502020204030204" pitchFamily="34" charset="0"/>
              </a:rPr>
              <a:t>informed approach</a:t>
            </a:r>
          </a:p>
          <a:p>
            <a:pPr marL="457200" indent="-457200">
              <a:lnSpc>
                <a:spcPct val="150000"/>
              </a:lnSpc>
              <a:spcBef>
                <a:spcPct val="20000"/>
              </a:spcBef>
              <a:buFont typeface="Arial" panose="020B0604020202020204" pitchFamily="34" charset="0"/>
              <a:buChar char="•"/>
            </a:pPr>
            <a:r>
              <a:rPr lang="en-GB" sz="2800" dirty="0" err="1">
                <a:solidFill>
                  <a:schemeClr val="tx1">
                    <a:lumMod val="65000"/>
                    <a:lumOff val="35000"/>
                  </a:schemeClr>
                </a:solidFill>
                <a:latin typeface="Calibri" panose="020F0502020204030204" pitchFamily="34" charset="0"/>
                <a:cs typeface="Calibri" panose="020F0502020204030204" pitchFamily="34" charset="0"/>
              </a:rPr>
              <a:t>YP</a:t>
            </a:r>
            <a:r>
              <a:rPr lang="en-GB" sz="2800" dirty="0">
                <a:solidFill>
                  <a:schemeClr val="tx1">
                    <a:lumMod val="65000"/>
                    <a:lumOff val="35000"/>
                  </a:schemeClr>
                </a:solidFill>
                <a:latin typeface="Calibri" panose="020F0502020204030204" pitchFamily="34" charset="0"/>
                <a:cs typeface="Calibri" panose="020F0502020204030204" pitchFamily="34" charset="0"/>
              </a:rPr>
              <a:t> need more directed support to access advocacy</a:t>
            </a:r>
          </a:p>
          <a:p>
            <a:pPr marL="457200" indent="-457200">
              <a:lnSpc>
                <a:spcPct val="150000"/>
              </a:lnSpc>
              <a:spcBef>
                <a:spcPct val="20000"/>
              </a:spcBef>
              <a:buFont typeface="Arial" panose="020B0604020202020204" pitchFamily="34" charset="0"/>
              <a:buChar char="•"/>
            </a:pPr>
            <a:r>
              <a:rPr lang="en-GB" sz="2800" dirty="0">
                <a:solidFill>
                  <a:schemeClr val="tx1">
                    <a:lumMod val="65000"/>
                    <a:lumOff val="35000"/>
                  </a:schemeClr>
                </a:solidFill>
                <a:latin typeface="Calibri" panose="020F0502020204030204" pitchFamily="34" charset="0"/>
                <a:cs typeface="Calibri" panose="020F0502020204030204" pitchFamily="34" charset="0"/>
              </a:rPr>
              <a:t>Children / </a:t>
            </a:r>
            <a:r>
              <a:rPr lang="en-GB" sz="2800" dirty="0" err="1">
                <a:solidFill>
                  <a:schemeClr val="tx1">
                    <a:lumMod val="65000"/>
                    <a:lumOff val="35000"/>
                  </a:schemeClr>
                </a:solidFill>
                <a:latin typeface="Calibri" panose="020F0502020204030204" pitchFamily="34" charset="0"/>
                <a:cs typeface="Calibri" panose="020F0502020204030204" pitchFamily="34" charset="0"/>
              </a:rPr>
              <a:t>YP</a:t>
            </a:r>
            <a:r>
              <a:rPr lang="en-GB" sz="2800" dirty="0">
                <a:solidFill>
                  <a:schemeClr val="tx1">
                    <a:lumMod val="65000"/>
                    <a:lumOff val="35000"/>
                  </a:schemeClr>
                </a:solidFill>
                <a:latin typeface="Calibri" panose="020F0502020204030204" pitchFamily="34" charset="0"/>
                <a:cs typeface="Calibri" panose="020F0502020204030204" pitchFamily="34" charset="0"/>
              </a:rPr>
              <a:t> not attending hearings</a:t>
            </a:r>
          </a:p>
          <a:p>
            <a:pPr marL="457200" indent="-457200">
              <a:lnSpc>
                <a:spcPct val="150000"/>
              </a:lnSpc>
              <a:spcBef>
                <a:spcPct val="20000"/>
              </a:spcBef>
              <a:buFont typeface="Arial" panose="020B0604020202020204" pitchFamily="34" charset="0"/>
              <a:buChar char="•"/>
            </a:pPr>
            <a:r>
              <a:rPr lang="en-GB" sz="2800" dirty="0">
                <a:solidFill>
                  <a:schemeClr val="tx1">
                    <a:lumMod val="65000"/>
                    <a:lumOff val="35000"/>
                  </a:schemeClr>
                </a:solidFill>
                <a:latin typeface="Calibri" panose="020F0502020204030204" pitchFamily="34" charset="0"/>
                <a:cs typeface="Calibri" panose="020F0502020204030204" pitchFamily="34" charset="0"/>
              </a:rPr>
              <a:t>Availability of advocacy workers </a:t>
            </a:r>
          </a:p>
          <a:p>
            <a:pPr marL="457200" indent="-457200">
              <a:lnSpc>
                <a:spcPct val="150000"/>
              </a:lnSpc>
              <a:spcBef>
                <a:spcPct val="20000"/>
              </a:spcBef>
              <a:buFont typeface="Arial" panose="020B0604020202020204" pitchFamily="34" charset="0"/>
              <a:buChar char="•"/>
            </a:pPr>
            <a:r>
              <a:rPr lang="en-GB" sz="2800" dirty="0" smtClean="0">
                <a:solidFill>
                  <a:schemeClr val="tx1">
                    <a:lumMod val="65000"/>
                    <a:lumOff val="35000"/>
                  </a:schemeClr>
                </a:solidFill>
                <a:latin typeface="Calibri" panose="020F0502020204030204" pitchFamily="34" charset="0"/>
                <a:cs typeface="Calibri" panose="020F0502020204030204" pitchFamily="34" charset="0"/>
              </a:rPr>
              <a:t>Non-instructed advocacy </a:t>
            </a:r>
          </a:p>
          <a:p>
            <a:pPr marL="6350" indent="-6350">
              <a:spcBef>
                <a:spcPct val="20000"/>
              </a:spcBef>
              <a:buFont typeface="Webdings" pitchFamily="18" charset="2"/>
              <a:buChar char="&lt;"/>
            </a:pPr>
            <a:endParaRPr lang="en-GB" sz="2800" b="1" dirty="0">
              <a:solidFill>
                <a:srgbClr val="002060"/>
              </a:solidFill>
              <a:latin typeface="Calibri" pitchFamily="34" charset="0"/>
            </a:endParaRPr>
          </a:p>
        </p:txBody>
      </p:sp>
    </p:spTree>
    <p:extLst>
      <p:ext uri="{BB962C8B-B14F-4D97-AF65-F5344CB8AC3E}">
        <p14:creationId xmlns:p14="http://schemas.microsoft.com/office/powerpoint/2010/main" val="199094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685800" y="38100"/>
            <a:ext cx="7696200" cy="1143000"/>
          </a:xfrm>
          <a:prstGeom prst="rect">
            <a:avLst/>
          </a:prstGeom>
          <a:noFill/>
          <a:ln w="9525">
            <a:noFill/>
            <a:miter lim="800000"/>
            <a:headEnd/>
            <a:tailEnd/>
          </a:ln>
        </p:spPr>
        <p:txBody>
          <a:bodyPr anchor="ctr"/>
          <a:lstStyle/>
          <a:p>
            <a:r>
              <a:rPr lang="en-GB" sz="3600" b="1" dirty="0" smtClean="0">
                <a:solidFill>
                  <a:schemeClr val="tx1">
                    <a:lumMod val="65000"/>
                    <a:lumOff val="35000"/>
                  </a:schemeClr>
                </a:solidFill>
                <a:latin typeface="Amatic SC" panose="00000500000000000000" pitchFamily="2" charset="-79"/>
                <a:cs typeface="Amatic SC" panose="00000500000000000000" pitchFamily="2" charset="-79"/>
              </a:rPr>
              <a:t>The Impact of the Pandemic</a:t>
            </a:r>
            <a:endParaRPr lang="en-GB" sz="3600" b="1" dirty="0">
              <a:solidFill>
                <a:schemeClr val="tx1">
                  <a:lumMod val="65000"/>
                  <a:lumOff val="35000"/>
                </a:schemeClr>
              </a:solidFill>
              <a:latin typeface="Amatic SC" panose="00000500000000000000" pitchFamily="2" charset="-79"/>
              <a:cs typeface="Amatic SC" panose="00000500000000000000" pitchFamily="2" charset="-79"/>
            </a:endParaRPr>
          </a:p>
        </p:txBody>
      </p:sp>
      <p:sp>
        <p:nvSpPr>
          <p:cNvPr id="7170" name="Rectangle 3"/>
          <p:cNvSpPr>
            <a:spLocks noChangeArrowheads="1"/>
          </p:cNvSpPr>
          <p:nvPr/>
        </p:nvSpPr>
        <p:spPr bwMode="auto">
          <a:xfrm>
            <a:off x="228600" y="990600"/>
            <a:ext cx="7924800" cy="5105400"/>
          </a:xfrm>
          <a:prstGeom prst="rect">
            <a:avLst/>
          </a:prstGeom>
          <a:noFill/>
          <a:ln w="9525">
            <a:noFill/>
            <a:miter lim="800000"/>
            <a:headEnd/>
            <a:tailEnd/>
          </a:ln>
        </p:spPr>
        <p:txBody>
          <a:bodyPr/>
          <a:lstStyle/>
          <a:p>
            <a:pPr>
              <a:spcBef>
                <a:spcPct val="20000"/>
              </a:spcBef>
            </a:pPr>
            <a:r>
              <a:rPr lang="en-GB" sz="3200" dirty="0" smtClean="0">
                <a:solidFill>
                  <a:schemeClr val="tx1">
                    <a:lumMod val="65000"/>
                    <a:lumOff val="35000"/>
                  </a:schemeClr>
                </a:solidFill>
                <a:latin typeface="Amatic SC" panose="00000500000000000000" pitchFamily="2" charset="-79"/>
                <a:cs typeface="Amatic SC" panose="00000500000000000000" pitchFamily="2" charset="-79"/>
              </a:rPr>
              <a:t>Lockdown; social distancing; working </a:t>
            </a:r>
            <a:r>
              <a:rPr lang="en-GB" sz="3200" dirty="0">
                <a:solidFill>
                  <a:schemeClr val="tx1">
                    <a:lumMod val="65000"/>
                    <a:lumOff val="35000"/>
                  </a:schemeClr>
                </a:solidFill>
                <a:latin typeface="Amatic SC" panose="00000500000000000000" pitchFamily="2" charset="-79"/>
                <a:cs typeface="Amatic SC" panose="00000500000000000000" pitchFamily="2" charset="-79"/>
              </a:rPr>
              <a:t>from </a:t>
            </a:r>
            <a:r>
              <a:rPr lang="en-GB" sz="3200" dirty="0" smtClean="0">
                <a:solidFill>
                  <a:schemeClr val="tx1">
                    <a:lumMod val="65000"/>
                    <a:lumOff val="35000"/>
                  </a:schemeClr>
                </a:solidFill>
                <a:latin typeface="Amatic SC" panose="00000500000000000000" pitchFamily="2" charset="-79"/>
                <a:cs typeface="Amatic SC" panose="00000500000000000000" pitchFamily="2" charset="-79"/>
              </a:rPr>
              <a:t>home; Virtual </a:t>
            </a:r>
            <a:r>
              <a:rPr lang="en-GB" sz="3200" dirty="0">
                <a:solidFill>
                  <a:schemeClr val="tx1">
                    <a:lumMod val="65000"/>
                    <a:lumOff val="35000"/>
                  </a:schemeClr>
                </a:solidFill>
                <a:latin typeface="Amatic SC" panose="00000500000000000000" pitchFamily="2" charset="-79"/>
                <a:cs typeface="Amatic SC" panose="00000500000000000000" pitchFamily="2" charset="-79"/>
              </a:rPr>
              <a:t>H</a:t>
            </a:r>
            <a:r>
              <a:rPr lang="en-GB" sz="3200" dirty="0" smtClean="0">
                <a:solidFill>
                  <a:schemeClr val="tx1">
                    <a:lumMod val="65000"/>
                    <a:lumOff val="35000"/>
                  </a:schemeClr>
                </a:solidFill>
                <a:latin typeface="Amatic SC" panose="00000500000000000000" pitchFamily="2" charset="-79"/>
                <a:cs typeface="Amatic SC" panose="00000500000000000000" pitchFamily="2" charset="-79"/>
              </a:rPr>
              <a:t>earings and all </a:t>
            </a:r>
            <a:r>
              <a:rPr lang="en-GB" sz="3200" dirty="0">
                <a:solidFill>
                  <a:schemeClr val="tx1">
                    <a:lumMod val="65000"/>
                    <a:lumOff val="35000"/>
                  </a:schemeClr>
                </a:solidFill>
                <a:latin typeface="Amatic SC" panose="00000500000000000000" pitchFamily="2" charset="-79"/>
                <a:cs typeface="Amatic SC" panose="00000500000000000000" pitchFamily="2" charset="-79"/>
              </a:rPr>
              <a:t>Children excused from </a:t>
            </a:r>
            <a:r>
              <a:rPr lang="en-GB" sz="3200" dirty="0" smtClean="0">
                <a:solidFill>
                  <a:schemeClr val="tx1">
                    <a:lumMod val="65000"/>
                    <a:lumOff val="35000"/>
                  </a:schemeClr>
                </a:solidFill>
                <a:latin typeface="Amatic SC" panose="00000500000000000000" pitchFamily="2" charset="-79"/>
                <a:cs typeface="Amatic SC" panose="00000500000000000000" pitchFamily="2" charset="-79"/>
              </a:rPr>
              <a:t>attendance </a:t>
            </a:r>
            <a:endParaRPr lang="en-GB" sz="3200" dirty="0">
              <a:solidFill>
                <a:schemeClr val="tx1">
                  <a:lumMod val="65000"/>
                  <a:lumOff val="35000"/>
                </a:schemeClr>
              </a:solidFill>
              <a:latin typeface="Amatic SC" panose="00000500000000000000" pitchFamily="2" charset="-79"/>
              <a:cs typeface="Amatic SC" panose="00000500000000000000" pitchFamily="2" charset="-79"/>
            </a:endParaRPr>
          </a:p>
          <a:p>
            <a:pPr marL="342900" indent="-342900">
              <a:spcBef>
                <a:spcPct val="20000"/>
              </a:spcBef>
              <a:buFont typeface="Arial" panose="020B0604020202020204" pitchFamily="34" charset="0"/>
              <a:buChar char="•"/>
            </a:pPr>
            <a:endParaRPr lang="en-GB" sz="2400" dirty="0" smtClean="0">
              <a:solidFill>
                <a:schemeClr val="tx1">
                  <a:lumMod val="65000"/>
                  <a:lumOff val="35000"/>
                </a:schemeClr>
              </a:solidFill>
              <a:latin typeface="Calibri" panose="020F0502020204030204" pitchFamily="34" charset="0"/>
              <a:cs typeface="Calibri" panose="020F0502020204030204" pitchFamily="34" charset="0"/>
            </a:endParaRPr>
          </a:p>
          <a:p>
            <a:pPr>
              <a:spcBef>
                <a:spcPct val="20000"/>
              </a:spcBef>
            </a:pPr>
            <a:r>
              <a:rPr lang="en-GB" sz="2400" dirty="0" smtClean="0">
                <a:solidFill>
                  <a:schemeClr val="tx1">
                    <a:lumMod val="65000"/>
                    <a:lumOff val="35000"/>
                  </a:schemeClr>
                </a:solidFill>
                <a:latin typeface="Calibri" panose="020F0502020204030204" pitchFamily="34" charset="0"/>
                <a:cs typeface="Calibri" panose="020F0502020204030204" pitchFamily="34" charset="0"/>
              </a:rPr>
              <a:t>Virtual hearings has supported access to advocacy in some large geographical areas where advocacy workers have supported families to access devices; have provided assistance with Electronic Papers</a:t>
            </a:r>
          </a:p>
          <a:p>
            <a:pPr>
              <a:spcBef>
                <a:spcPct val="20000"/>
              </a:spcBef>
            </a:pPr>
            <a:endParaRPr lang="en-GB" sz="2400" dirty="0" smtClean="0">
              <a:solidFill>
                <a:schemeClr val="tx1">
                  <a:lumMod val="65000"/>
                  <a:lumOff val="35000"/>
                </a:schemeClr>
              </a:solidFill>
              <a:latin typeface="Calibri" panose="020F0502020204030204" pitchFamily="34" charset="0"/>
              <a:cs typeface="Calibri" panose="020F0502020204030204" pitchFamily="34" charset="0"/>
            </a:endParaRPr>
          </a:p>
          <a:p>
            <a:pPr>
              <a:spcBef>
                <a:spcPct val="20000"/>
              </a:spcBef>
            </a:pPr>
            <a:r>
              <a:rPr lang="en-GB" sz="2400" b="1" dirty="0" smtClean="0">
                <a:solidFill>
                  <a:schemeClr val="tx1">
                    <a:lumMod val="65000"/>
                    <a:lumOff val="35000"/>
                  </a:schemeClr>
                </a:solidFill>
                <a:latin typeface="Calibri" panose="020F0502020204030204" pitchFamily="34" charset="0"/>
                <a:cs typeface="Calibri" panose="020F0502020204030204" pitchFamily="34" charset="0"/>
              </a:rPr>
              <a:t>There has been a need </a:t>
            </a:r>
            <a:r>
              <a:rPr lang="en-GB" sz="2400" b="1" dirty="0">
                <a:solidFill>
                  <a:schemeClr val="tx1">
                    <a:lumMod val="65000"/>
                    <a:lumOff val="35000"/>
                  </a:schemeClr>
                </a:solidFill>
                <a:latin typeface="Calibri" panose="020F0502020204030204" pitchFamily="34" charset="0"/>
                <a:cs typeface="Calibri" panose="020F0502020204030204" pitchFamily="34" charset="0"/>
              </a:rPr>
              <a:t>for </a:t>
            </a:r>
            <a:r>
              <a:rPr lang="en-GB" sz="2400" b="1" dirty="0" smtClean="0">
                <a:solidFill>
                  <a:schemeClr val="tx1">
                    <a:lumMod val="65000"/>
                    <a:lumOff val="35000"/>
                  </a:schemeClr>
                </a:solidFill>
                <a:latin typeface="Calibri" panose="020F0502020204030204" pitchFamily="34" charset="0"/>
                <a:cs typeface="Calibri" panose="020F0502020204030204" pitchFamily="34" charset="0"/>
              </a:rPr>
              <a:t>support and children and families are developing trusting relationships with professionals when support is provided. </a:t>
            </a:r>
            <a:endParaRPr lang="en-GB" sz="2400" b="1" dirty="0">
              <a:solidFill>
                <a:schemeClr val="tx1">
                  <a:lumMod val="65000"/>
                  <a:lumOff val="35000"/>
                </a:schemeClr>
              </a:solidFill>
              <a:latin typeface="Calibri" panose="020F0502020204030204" pitchFamily="34" charset="0"/>
              <a:cs typeface="Calibri" panose="020F0502020204030204" pitchFamily="34" charset="0"/>
            </a:endParaRPr>
          </a:p>
          <a:p>
            <a:pPr>
              <a:spcBef>
                <a:spcPct val="20000"/>
              </a:spcBef>
            </a:pPr>
            <a:endParaRPr lang="en-GB" sz="2800" b="1" dirty="0">
              <a:solidFill>
                <a:srgbClr val="002060"/>
              </a:solidFill>
              <a:latin typeface="Calibri" pitchFamily="34" charset="0"/>
            </a:endParaRPr>
          </a:p>
        </p:txBody>
      </p:sp>
    </p:spTree>
    <p:extLst>
      <p:ext uri="{BB962C8B-B14F-4D97-AF65-F5344CB8AC3E}">
        <p14:creationId xmlns:p14="http://schemas.microsoft.com/office/powerpoint/2010/main" val="2735329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685800" y="38100"/>
            <a:ext cx="6781800" cy="952500"/>
          </a:xfrm>
          <a:prstGeom prst="rect">
            <a:avLst/>
          </a:prstGeom>
          <a:noFill/>
          <a:ln w="9525">
            <a:noFill/>
            <a:miter lim="800000"/>
            <a:headEnd/>
            <a:tailEnd/>
          </a:ln>
        </p:spPr>
        <p:txBody>
          <a:bodyPr anchor="ctr"/>
          <a:lstStyle/>
          <a:p>
            <a:r>
              <a:rPr lang="en-GB" sz="3600" b="1" dirty="0" smtClean="0">
                <a:solidFill>
                  <a:srgbClr val="002060"/>
                </a:solidFill>
                <a:latin typeface="Amatic SC" panose="00000500000000000000" pitchFamily="2" charset="-79"/>
                <a:cs typeface="Amatic SC" panose="00000500000000000000" pitchFamily="2" charset="-79"/>
              </a:rPr>
              <a:t>A Success Story – Benjamin</a:t>
            </a:r>
            <a:endParaRPr lang="en-GB" sz="3600" b="1" dirty="0">
              <a:solidFill>
                <a:srgbClr val="002060"/>
              </a:solidFill>
              <a:latin typeface="Calibri" pitchFamily="34" charset="0"/>
            </a:endParaRPr>
          </a:p>
        </p:txBody>
      </p:sp>
      <p:sp>
        <p:nvSpPr>
          <p:cNvPr id="7170" name="Rectangle 3"/>
          <p:cNvSpPr>
            <a:spLocks noChangeArrowheads="1"/>
          </p:cNvSpPr>
          <p:nvPr/>
        </p:nvSpPr>
        <p:spPr bwMode="auto">
          <a:xfrm>
            <a:off x="685800" y="1219201"/>
            <a:ext cx="7467600" cy="5105400"/>
          </a:xfrm>
          <a:prstGeom prst="rect">
            <a:avLst/>
          </a:prstGeom>
          <a:noFill/>
          <a:ln w="9525">
            <a:noFill/>
            <a:miter lim="800000"/>
            <a:headEnd/>
            <a:tailEnd/>
          </a:ln>
        </p:spPr>
        <p:txBody>
          <a:bodyPr/>
          <a:lstStyle/>
          <a:p>
            <a:pPr marL="6350" indent="-6350">
              <a:spcBef>
                <a:spcPct val="20000"/>
              </a:spcBef>
              <a:buFont typeface="Webdings" pitchFamily="18" charset="2"/>
              <a:buChar char="&lt;"/>
            </a:pPr>
            <a:endParaRPr lang="en-GB" b="1" dirty="0" smtClean="0">
              <a:solidFill>
                <a:srgbClr val="002060"/>
              </a:solidFill>
              <a:latin typeface="Calibri" panose="020F0502020204030204" pitchFamily="34" charset="0"/>
              <a:cs typeface="Calibri" panose="020F0502020204030204" pitchFamily="34" charset="0"/>
            </a:endParaRPr>
          </a:p>
          <a:p>
            <a:pPr marL="6350" indent="-6350">
              <a:spcBef>
                <a:spcPct val="20000"/>
              </a:spcBef>
              <a:buFont typeface="Webdings" pitchFamily="18" charset="2"/>
              <a:buChar char="&lt;"/>
            </a:pPr>
            <a:endParaRPr lang="en-GB" sz="2800" b="1" dirty="0">
              <a:solidFill>
                <a:srgbClr val="002060"/>
              </a:solidFill>
              <a:latin typeface="Calibri" pitchFamily="34" charset="0"/>
            </a:endParaRPr>
          </a:p>
        </p:txBody>
      </p:sp>
      <p:sp>
        <p:nvSpPr>
          <p:cNvPr id="3" name="Rectangle 2"/>
          <p:cNvSpPr/>
          <p:nvPr/>
        </p:nvSpPr>
        <p:spPr>
          <a:xfrm>
            <a:off x="0" y="1460941"/>
            <a:ext cx="9144000" cy="4801314"/>
          </a:xfrm>
          <a:prstGeom prst="rect">
            <a:avLst/>
          </a:prstGeom>
        </p:spPr>
        <p:txBody>
          <a:bodyPr wrap="square">
            <a:spAutoFit/>
          </a:bodyPr>
          <a:lstStyle/>
          <a:p>
            <a:r>
              <a:rPr lang="en-GB" dirty="0" smtClean="0">
                <a:latin typeface="Calibri" panose="020F0502020204030204" pitchFamily="34" charset="0"/>
                <a:cs typeface="Calibri" panose="020F0502020204030204" pitchFamily="34" charset="0"/>
              </a:rPr>
              <a:t>“I </a:t>
            </a:r>
            <a:r>
              <a:rPr lang="en-GB" dirty="0">
                <a:latin typeface="Calibri" panose="020F0502020204030204" pitchFamily="34" charset="0"/>
                <a:cs typeface="Calibri" panose="020F0502020204030204" pitchFamily="34" charset="0"/>
              </a:rPr>
              <a:t>didn’t want an advocacy worker. Didn’t want an extra person knowing my stuff. No-one agreed anything and Mum and Dad and SW were on different pages and that was difficult enough. I wasn’t able to let any of them know what I thought – and it didn’t seem to matter. In my Hearing I was asked about my view and I didn’t want to speak. I was really upset and got really angry. My Hearing couldn’t make a decision and they needed my view, so I got an advocacy worker. I think my SW asked her to come and speak with me at school. I was nervous before my next my Hearing and my advocacy worker was able to tell me who would be attending; who would speak to me; what information people would have and how the Hearing was going to happen. My deferred Hearing was virtual but my next one was at the Hearing centre as that was what I wanted to happen. </a:t>
            </a:r>
            <a:endParaRPr lang="en-GB" dirty="0" smtClean="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I </a:t>
            </a:r>
            <a:r>
              <a:rPr lang="en-GB" dirty="0">
                <a:latin typeface="Calibri" panose="020F0502020204030204" pitchFamily="34" charset="0"/>
                <a:cs typeface="Calibri" panose="020F0502020204030204" pitchFamily="34" charset="0"/>
              </a:rPr>
              <a:t>have a great relationship with my advocacy worker – and she speaks to the Reporters if I am worried or unsure about anything. Before my Hearings my advocacy worker and Reporter now speak to me to make sure I understand everything and to plan for if I want to speak with the Panel Members on my own. I now feel more confident and I am clear about what my views are and about how I can give my views. I can also see that what I say matters – and makes a difference to the decision that the Panel Members make</a:t>
            </a:r>
            <a:r>
              <a:rPr lang="en-GB" dirty="0" smtClean="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t="14284" b="10716"/>
          <a:stretch/>
        </p:blipFill>
        <p:spPr bwMode="auto">
          <a:xfrm>
            <a:off x="20782" y="6305550"/>
            <a:ext cx="4137660" cy="400050"/>
          </a:xfrm>
          <a:prstGeom prst="rect">
            <a:avLst/>
          </a:prstGeom>
          <a:noFill/>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3"/>
          <a:stretch>
            <a:fillRect/>
          </a:stretch>
        </p:blipFill>
        <p:spPr>
          <a:xfrm>
            <a:off x="7254087" y="113651"/>
            <a:ext cx="1711104" cy="1284943"/>
          </a:xfrm>
          <a:prstGeom prst="rect">
            <a:avLst/>
          </a:prstGeom>
        </p:spPr>
      </p:pic>
    </p:spTree>
    <p:extLst>
      <p:ext uri="{BB962C8B-B14F-4D97-AF65-F5344CB8AC3E}">
        <p14:creationId xmlns:p14="http://schemas.microsoft.com/office/powerpoint/2010/main" val="376323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457200" y="38100"/>
            <a:ext cx="8534400" cy="876300"/>
          </a:xfrm>
          <a:prstGeom prst="rect">
            <a:avLst/>
          </a:prstGeom>
          <a:noFill/>
          <a:ln w="9525">
            <a:noFill/>
            <a:miter lim="800000"/>
            <a:headEnd/>
            <a:tailEnd/>
          </a:ln>
        </p:spPr>
        <p:txBody>
          <a:bodyPr anchor="ctr"/>
          <a:lstStyle/>
          <a:p>
            <a:r>
              <a:rPr lang="en-GB" sz="3600" b="1" dirty="0" smtClean="0">
                <a:solidFill>
                  <a:schemeClr val="tx1">
                    <a:lumMod val="65000"/>
                    <a:lumOff val="35000"/>
                  </a:schemeClr>
                </a:solidFill>
                <a:latin typeface="Amatic SC" panose="00000500000000000000" pitchFamily="2" charset="-79"/>
                <a:cs typeface="Amatic SC" panose="00000500000000000000" pitchFamily="2" charset="-79"/>
              </a:rPr>
              <a:t>What Have We </a:t>
            </a:r>
            <a:r>
              <a:rPr lang="en-GB" sz="3600" b="1" dirty="0">
                <a:solidFill>
                  <a:schemeClr val="tx1">
                    <a:lumMod val="65000"/>
                    <a:lumOff val="35000"/>
                  </a:schemeClr>
                </a:solidFill>
                <a:latin typeface="Amatic SC" panose="00000500000000000000" pitchFamily="2" charset="-79"/>
                <a:cs typeface="Amatic SC" panose="00000500000000000000" pitchFamily="2" charset="-79"/>
              </a:rPr>
              <a:t>L</a:t>
            </a:r>
            <a:r>
              <a:rPr lang="en-GB" sz="3600" b="1" dirty="0" smtClean="0">
                <a:solidFill>
                  <a:schemeClr val="tx1">
                    <a:lumMod val="65000"/>
                    <a:lumOff val="35000"/>
                  </a:schemeClr>
                </a:solidFill>
                <a:latin typeface="Amatic SC" panose="00000500000000000000" pitchFamily="2" charset="-79"/>
                <a:cs typeface="Amatic SC" panose="00000500000000000000" pitchFamily="2" charset="-79"/>
              </a:rPr>
              <a:t>earnt </a:t>
            </a:r>
          </a:p>
          <a:p>
            <a:r>
              <a:rPr lang="en-GB" sz="2800" b="1" dirty="0" smtClean="0">
                <a:solidFill>
                  <a:schemeClr val="tx1">
                    <a:lumMod val="65000"/>
                    <a:lumOff val="35000"/>
                  </a:schemeClr>
                </a:solidFill>
                <a:latin typeface="Amatic SC" panose="00000500000000000000" pitchFamily="2" charset="-79"/>
                <a:cs typeface="Amatic SC" panose="00000500000000000000" pitchFamily="2" charset="-79"/>
              </a:rPr>
              <a:t>– Areas for Future Focus </a:t>
            </a:r>
            <a:r>
              <a:rPr lang="en-GB" sz="2800" b="1" dirty="0">
                <a:solidFill>
                  <a:schemeClr val="tx1">
                    <a:lumMod val="65000"/>
                    <a:lumOff val="35000"/>
                  </a:schemeClr>
                </a:solidFill>
                <a:latin typeface="Amatic SC" panose="00000500000000000000" pitchFamily="2" charset="-79"/>
                <a:cs typeface="Amatic SC" panose="00000500000000000000" pitchFamily="2" charset="-79"/>
              </a:rPr>
              <a:t>&amp;</a:t>
            </a:r>
            <a:r>
              <a:rPr lang="en-GB" sz="2800" b="1" dirty="0" smtClean="0">
                <a:solidFill>
                  <a:schemeClr val="tx1">
                    <a:lumMod val="65000"/>
                    <a:lumOff val="35000"/>
                  </a:schemeClr>
                </a:solidFill>
                <a:latin typeface="Amatic SC" panose="00000500000000000000" pitchFamily="2" charset="-79"/>
                <a:cs typeface="Amatic SC" panose="00000500000000000000" pitchFamily="2" charset="-79"/>
              </a:rPr>
              <a:t> Improvement </a:t>
            </a:r>
            <a:endParaRPr lang="en-GB" sz="2800" b="1" dirty="0">
              <a:solidFill>
                <a:schemeClr val="tx1">
                  <a:lumMod val="65000"/>
                  <a:lumOff val="35000"/>
                </a:schemeClr>
              </a:solidFill>
              <a:latin typeface="Amatic SC" panose="00000500000000000000" pitchFamily="2" charset="-79"/>
              <a:cs typeface="Amatic SC" panose="00000500000000000000" pitchFamily="2" charset="-79"/>
            </a:endParaRPr>
          </a:p>
        </p:txBody>
      </p:sp>
      <p:sp>
        <p:nvSpPr>
          <p:cNvPr id="7170" name="Rectangle 3"/>
          <p:cNvSpPr>
            <a:spLocks noChangeArrowheads="1"/>
          </p:cNvSpPr>
          <p:nvPr/>
        </p:nvSpPr>
        <p:spPr bwMode="auto">
          <a:xfrm>
            <a:off x="685800" y="1371601"/>
            <a:ext cx="7239000" cy="4953000"/>
          </a:xfrm>
          <a:prstGeom prst="rect">
            <a:avLst/>
          </a:prstGeom>
          <a:noFill/>
          <a:ln w="9525">
            <a:noFill/>
            <a:miter lim="800000"/>
            <a:headEnd/>
            <a:tailEnd/>
          </a:ln>
        </p:spPr>
        <p:txBody>
          <a:bodyPr/>
          <a:lstStyle/>
          <a:p>
            <a:pPr marL="6350" indent="-6350">
              <a:spcBef>
                <a:spcPct val="20000"/>
              </a:spcBef>
              <a:buFont typeface="Webdings" pitchFamily="18" charset="2"/>
              <a:buChar char="&lt;"/>
            </a:pPr>
            <a:endParaRPr lang="en-GB" sz="2800" b="1" dirty="0" smtClean="0">
              <a:solidFill>
                <a:srgbClr val="002060"/>
              </a:solidFill>
              <a:latin typeface="Calibri" panose="020F0502020204030204" pitchFamily="34" charset="0"/>
              <a:cs typeface="Calibri" panose="020F0502020204030204" pitchFamily="34" charset="0"/>
            </a:endParaRPr>
          </a:p>
        </p:txBody>
      </p:sp>
      <p:sp>
        <p:nvSpPr>
          <p:cNvPr id="2" name="Rectangle 1"/>
          <p:cNvSpPr/>
          <p:nvPr/>
        </p:nvSpPr>
        <p:spPr>
          <a:xfrm>
            <a:off x="228600" y="1066800"/>
            <a:ext cx="7848600" cy="5583067"/>
          </a:xfrm>
          <a:prstGeom prst="rect">
            <a:avLst/>
          </a:prstGeom>
        </p:spPr>
        <p:txBody>
          <a:bodyPr wrap="square">
            <a:spAutoFit/>
          </a:bodyPr>
          <a:lstStyle/>
          <a:p>
            <a:pPr>
              <a:spcBef>
                <a:spcPct val="20000"/>
              </a:spcBef>
            </a:pPr>
            <a:r>
              <a:rPr lang="en-GB" sz="2800" b="1" dirty="0" smtClean="0">
                <a:solidFill>
                  <a:schemeClr val="tx1">
                    <a:lumMod val="65000"/>
                    <a:lumOff val="35000"/>
                  </a:schemeClr>
                </a:solidFill>
                <a:latin typeface="Amatic SC" panose="00000500000000000000" pitchFamily="2" charset="-79"/>
                <a:cs typeface="Amatic SC" panose="00000500000000000000" pitchFamily="2" charset="-79"/>
              </a:rPr>
              <a:t>Communications are really important </a:t>
            </a:r>
            <a:r>
              <a:rPr lang="en-GB" dirty="0" smtClean="0">
                <a:solidFill>
                  <a:schemeClr val="tx1">
                    <a:lumMod val="65000"/>
                    <a:lumOff val="35000"/>
                  </a:schemeClr>
                </a:solidFill>
                <a:latin typeface="Calibri" panose="020F0502020204030204" pitchFamily="34" charset="0"/>
                <a:cs typeface="Calibri" panose="020F0502020204030204" pitchFamily="34" charset="0"/>
              </a:rPr>
              <a:t>– </a:t>
            </a:r>
            <a:r>
              <a:rPr lang="en-GB" dirty="0">
                <a:solidFill>
                  <a:schemeClr val="tx1">
                    <a:lumMod val="65000"/>
                    <a:lumOff val="35000"/>
                  </a:schemeClr>
                </a:solidFill>
                <a:latin typeface="Calibri" panose="020F0502020204030204" pitchFamily="34" charset="0"/>
                <a:cs typeface="Calibri" panose="020F0502020204030204" pitchFamily="34" charset="0"/>
              </a:rPr>
              <a:t>C</a:t>
            </a:r>
            <a:r>
              <a:rPr lang="en-GB" dirty="0" smtClean="0">
                <a:solidFill>
                  <a:schemeClr val="tx1">
                    <a:lumMod val="65000"/>
                    <a:lumOff val="35000"/>
                  </a:schemeClr>
                </a:solidFill>
                <a:latin typeface="Calibri" panose="020F0502020204030204" pitchFamily="34" charset="0"/>
                <a:cs typeface="Calibri" panose="020F0502020204030204" pitchFamily="34" charset="0"/>
              </a:rPr>
              <a:t>hildren and families KNOW about advocacy services an advocacy services need to KNOW about Children’s Hearings.</a:t>
            </a:r>
            <a:r>
              <a:rPr lang="en-GB" dirty="0">
                <a:solidFill>
                  <a:schemeClr val="tx1">
                    <a:lumMod val="65000"/>
                    <a:lumOff val="35000"/>
                  </a:schemeClr>
                </a:solidFill>
                <a:latin typeface="Calibri" panose="020F0502020204030204" pitchFamily="34" charset="0"/>
                <a:cs typeface="Calibri" panose="020F0502020204030204" pitchFamily="34" charset="0"/>
              </a:rPr>
              <a:t> </a:t>
            </a:r>
            <a:endParaRPr lang="en-GB" dirty="0" smtClean="0">
              <a:solidFill>
                <a:schemeClr val="tx1">
                  <a:lumMod val="65000"/>
                  <a:lumOff val="35000"/>
                </a:schemeClr>
              </a:solidFill>
              <a:latin typeface="Calibri" panose="020F0502020204030204" pitchFamily="34" charset="0"/>
              <a:cs typeface="Calibri" panose="020F0502020204030204" pitchFamily="34" charset="0"/>
            </a:endParaRPr>
          </a:p>
          <a:p>
            <a:pPr>
              <a:spcBef>
                <a:spcPct val="20000"/>
              </a:spcBef>
            </a:pPr>
            <a:r>
              <a:rPr lang="en-GB" dirty="0" smtClean="0">
                <a:solidFill>
                  <a:schemeClr val="tx1">
                    <a:lumMod val="65000"/>
                    <a:lumOff val="35000"/>
                  </a:schemeClr>
                </a:solidFill>
                <a:latin typeface="Calibri" panose="020F0502020204030204" pitchFamily="34" charset="0"/>
                <a:cs typeface="Calibri" panose="020F0502020204030204" pitchFamily="34" charset="0"/>
              </a:rPr>
              <a:t>- We have spoken for a while about developing </a:t>
            </a:r>
            <a:r>
              <a:rPr lang="en-GB" dirty="0">
                <a:solidFill>
                  <a:schemeClr val="tx1">
                    <a:lumMod val="65000"/>
                    <a:lumOff val="35000"/>
                  </a:schemeClr>
                </a:solidFill>
                <a:latin typeface="Calibri" panose="020F0502020204030204" pitchFamily="34" charset="0"/>
                <a:cs typeface="Calibri" panose="020F0502020204030204" pitchFamily="34" charset="0"/>
              </a:rPr>
              <a:t>a script with Social Work Scotland to support social workers to discuss advocacy services with children and to include the position in their </a:t>
            </a:r>
            <a:r>
              <a:rPr lang="en-GB" dirty="0" smtClean="0">
                <a:solidFill>
                  <a:schemeClr val="tx1">
                    <a:lumMod val="65000"/>
                    <a:lumOff val="35000"/>
                  </a:schemeClr>
                </a:solidFill>
                <a:latin typeface="Calibri" panose="020F0502020204030204" pitchFamily="34" charset="0"/>
                <a:cs typeface="Calibri" panose="020F0502020204030204" pitchFamily="34" charset="0"/>
              </a:rPr>
              <a:t>reports – this may need to be considered again. </a:t>
            </a:r>
            <a:endParaRPr lang="en-GB" dirty="0">
              <a:solidFill>
                <a:schemeClr val="tx1">
                  <a:lumMod val="65000"/>
                  <a:lumOff val="35000"/>
                </a:schemeClr>
              </a:solidFill>
              <a:latin typeface="Calibri" panose="020F0502020204030204" pitchFamily="34" charset="0"/>
              <a:cs typeface="Calibri" panose="020F0502020204030204" pitchFamily="34" charset="0"/>
            </a:endParaRPr>
          </a:p>
          <a:p>
            <a:pPr>
              <a:spcBef>
                <a:spcPct val="20000"/>
              </a:spcBef>
            </a:pPr>
            <a:endParaRPr lang="en-GB" dirty="0" smtClean="0">
              <a:solidFill>
                <a:schemeClr val="tx1">
                  <a:lumMod val="65000"/>
                  <a:lumOff val="35000"/>
                </a:schemeClr>
              </a:solidFill>
              <a:latin typeface="Calibri" panose="020F0502020204030204" pitchFamily="34" charset="0"/>
              <a:cs typeface="Calibri" panose="020F0502020204030204" pitchFamily="34" charset="0"/>
            </a:endParaRPr>
          </a:p>
          <a:p>
            <a:pPr>
              <a:spcBef>
                <a:spcPct val="20000"/>
              </a:spcBef>
            </a:pPr>
            <a:r>
              <a:rPr lang="en-GB" sz="2800" b="1" dirty="0">
                <a:solidFill>
                  <a:schemeClr val="tx1">
                    <a:lumMod val="65000"/>
                    <a:lumOff val="35000"/>
                  </a:schemeClr>
                </a:solidFill>
                <a:latin typeface="Amatic SC" panose="00000500000000000000" pitchFamily="2" charset="-79"/>
                <a:cs typeface="Amatic SC" panose="00000500000000000000" pitchFamily="2" charset="-79"/>
              </a:rPr>
              <a:t>Other things we could do: </a:t>
            </a:r>
          </a:p>
          <a:p>
            <a:pPr marL="800100" lvl="1" indent="-342900">
              <a:spcBef>
                <a:spcPct val="20000"/>
              </a:spcBef>
              <a:buFont typeface="+mj-lt"/>
              <a:buAutoNum type="arabicPeriod"/>
            </a:pPr>
            <a:r>
              <a:rPr lang="en-GB" dirty="0" smtClean="0">
                <a:solidFill>
                  <a:schemeClr val="tx1">
                    <a:lumMod val="65000"/>
                    <a:lumOff val="35000"/>
                  </a:schemeClr>
                </a:solidFill>
                <a:latin typeface="Calibri" panose="020F0502020204030204" pitchFamily="34" charset="0"/>
                <a:cs typeface="Calibri" panose="020F0502020204030204" pitchFamily="34" charset="0"/>
              </a:rPr>
              <a:t>Early referrals from SW and others to allow advocates time to work alongside child to prepare.</a:t>
            </a:r>
          </a:p>
          <a:p>
            <a:pPr marL="800100" lvl="1" indent="-342900">
              <a:spcBef>
                <a:spcPct val="20000"/>
              </a:spcBef>
              <a:buFont typeface="+mj-lt"/>
              <a:buAutoNum type="arabicPeriod"/>
            </a:pPr>
            <a:r>
              <a:rPr lang="en-GB" dirty="0">
                <a:solidFill>
                  <a:schemeClr val="tx1">
                    <a:lumMod val="65000"/>
                    <a:lumOff val="35000"/>
                  </a:schemeClr>
                </a:solidFill>
                <a:latin typeface="Calibri" panose="020F0502020204030204" pitchFamily="34" charset="0"/>
                <a:cs typeface="Calibri" panose="020F0502020204030204" pitchFamily="34" charset="0"/>
              </a:rPr>
              <a:t>R</a:t>
            </a:r>
            <a:r>
              <a:rPr lang="en-GB" dirty="0" smtClean="0">
                <a:solidFill>
                  <a:schemeClr val="tx1">
                    <a:lumMod val="65000"/>
                    <a:lumOff val="35000"/>
                  </a:schemeClr>
                </a:solidFill>
                <a:latin typeface="Calibri" panose="020F0502020204030204" pitchFamily="34" charset="0"/>
                <a:cs typeface="Calibri" panose="020F0502020204030204" pitchFamily="34" charset="0"/>
              </a:rPr>
              <a:t>equest Localities to seek to expand </a:t>
            </a:r>
            <a:r>
              <a:rPr lang="en-GB" dirty="0" err="1" smtClean="0">
                <a:solidFill>
                  <a:schemeClr val="tx1">
                    <a:lumMod val="65000"/>
                    <a:lumOff val="35000"/>
                  </a:schemeClr>
                </a:solidFill>
                <a:latin typeface="Calibri" panose="020F0502020204030204" pitchFamily="34" charset="0"/>
                <a:cs typeface="Calibri" panose="020F0502020204030204" pitchFamily="34" charset="0"/>
              </a:rPr>
              <a:t>MOUs</a:t>
            </a:r>
            <a:r>
              <a:rPr lang="en-GB" dirty="0" smtClean="0">
                <a:solidFill>
                  <a:schemeClr val="tx1">
                    <a:lumMod val="65000"/>
                    <a:lumOff val="35000"/>
                  </a:schemeClr>
                </a:solidFill>
                <a:latin typeface="Calibri" panose="020F0502020204030204" pitchFamily="34" charset="0"/>
                <a:cs typeface="Calibri" panose="020F0502020204030204" pitchFamily="34" charset="0"/>
              </a:rPr>
              <a:t> with Local Authorities to include the expectation that advocacy is addressed within reports. </a:t>
            </a:r>
          </a:p>
          <a:p>
            <a:pPr marL="800100" lvl="1" indent="-342900">
              <a:spcBef>
                <a:spcPct val="20000"/>
              </a:spcBef>
              <a:buFont typeface="+mj-lt"/>
              <a:buAutoNum type="arabicPeriod"/>
            </a:pPr>
            <a:r>
              <a:rPr lang="en-GB" dirty="0" smtClean="0">
                <a:solidFill>
                  <a:schemeClr val="tx1">
                    <a:lumMod val="65000"/>
                    <a:lumOff val="35000"/>
                  </a:schemeClr>
                </a:solidFill>
                <a:latin typeface="Calibri" panose="020F0502020204030204" pitchFamily="34" charset="0"/>
                <a:cs typeface="Calibri" panose="020F0502020204030204" pitchFamily="34" charset="0"/>
              </a:rPr>
              <a:t>Add standard wording about advocacy support to the communication to social workers when a children’s hearing is arranged. </a:t>
            </a:r>
          </a:p>
          <a:p>
            <a:pPr marL="800100" lvl="1" indent="-342900">
              <a:spcBef>
                <a:spcPct val="20000"/>
              </a:spcBef>
              <a:buFont typeface="+mj-lt"/>
              <a:buAutoNum type="arabicPeriod"/>
            </a:pPr>
            <a:r>
              <a:rPr lang="en-GB" dirty="0" smtClean="0">
                <a:solidFill>
                  <a:schemeClr val="tx1">
                    <a:lumMod val="65000"/>
                    <a:lumOff val="35000"/>
                  </a:schemeClr>
                </a:solidFill>
                <a:latin typeface="Calibri" panose="020F0502020204030204" pitchFamily="34" charset="0"/>
                <a:cs typeface="Calibri" panose="020F0502020204030204" pitchFamily="34" charset="0"/>
              </a:rPr>
              <a:t>Make sure </a:t>
            </a:r>
            <a:r>
              <a:rPr lang="en-GB" dirty="0">
                <a:solidFill>
                  <a:schemeClr val="tx1">
                    <a:lumMod val="65000"/>
                    <a:lumOff val="35000"/>
                  </a:schemeClr>
                </a:solidFill>
                <a:latin typeface="Calibri" panose="020F0502020204030204" pitchFamily="34" charset="0"/>
                <a:cs typeface="Calibri" panose="020F0502020204030204" pitchFamily="34" charset="0"/>
              </a:rPr>
              <a:t>the information </a:t>
            </a:r>
            <a:r>
              <a:rPr lang="en-GB" dirty="0" smtClean="0">
                <a:solidFill>
                  <a:schemeClr val="tx1">
                    <a:lumMod val="65000"/>
                    <a:lumOff val="35000"/>
                  </a:schemeClr>
                </a:solidFill>
                <a:latin typeface="Calibri" panose="020F0502020204030204" pitchFamily="34" charset="0"/>
                <a:cs typeface="Calibri" panose="020F0502020204030204" pitchFamily="34" charset="0"/>
              </a:rPr>
              <a:t>leaflets are child friendly and are </a:t>
            </a:r>
            <a:r>
              <a:rPr lang="en-GB" dirty="0">
                <a:solidFill>
                  <a:schemeClr val="tx1">
                    <a:lumMod val="65000"/>
                    <a:lumOff val="35000"/>
                  </a:schemeClr>
                </a:solidFill>
                <a:latin typeface="Calibri" panose="020F0502020204030204" pitchFamily="34" charset="0"/>
                <a:cs typeface="Calibri" panose="020F0502020204030204" pitchFamily="34" charset="0"/>
              </a:rPr>
              <a:t>available </a:t>
            </a:r>
            <a:r>
              <a:rPr lang="en-GB" dirty="0" smtClean="0">
                <a:solidFill>
                  <a:schemeClr val="tx1">
                    <a:lumMod val="65000"/>
                    <a:lumOff val="35000"/>
                  </a:schemeClr>
                </a:solidFill>
                <a:latin typeface="Calibri" panose="020F0502020204030204" pitchFamily="34" charset="0"/>
                <a:cs typeface="Calibri" panose="020F0502020204030204" pitchFamily="34" charset="0"/>
              </a:rPr>
              <a:t>within </a:t>
            </a:r>
            <a:r>
              <a:rPr lang="en-GB" dirty="0">
                <a:solidFill>
                  <a:schemeClr val="tx1">
                    <a:lumMod val="65000"/>
                    <a:lumOff val="35000"/>
                  </a:schemeClr>
                </a:solidFill>
                <a:latin typeface="Calibri" panose="020F0502020204030204" pitchFamily="34" charset="0"/>
                <a:cs typeface="Calibri" panose="020F0502020204030204" pitchFamily="34" charset="0"/>
              </a:rPr>
              <a:t>waiting </a:t>
            </a:r>
            <a:r>
              <a:rPr lang="en-GB" dirty="0" smtClean="0">
                <a:solidFill>
                  <a:schemeClr val="tx1">
                    <a:lumMod val="65000"/>
                    <a:lumOff val="35000"/>
                  </a:schemeClr>
                </a:solidFill>
                <a:latin typeface="Calibri" panose="020F0502020204030204" pitchFamily="34" charset="0"/>
                <a:cs typeface="Calibri" panose="020F0502020204030204" pitchFamily="34" charset="0"/>
              </a:rPr>
              <a:t>rooms</a:t>
            </a:r>
            <a:r>
              <a:rPr lang="en-GB" dirty="0">
                <a:solidFill>
                  <a:schemeClr val="tx1">
                    <a:lumMod val="65000"/>
                    <a:lumOff val="35000"/>
                  </a:schemeClr>
                </a:solidFill>
                <a:latin typeface="Calibri" panose="020F0502020204030204" pitchFamily="34" charset="0"/>
                <a:cs typeface="Calibri" panose="020F0502020204030204" pitchFamily="34" charset="0"/>
              </a:rPr>
              <a:t> </a:t>
            </a:r>
            <a:r>
              <a:rPr lang="en-GB" dirty="0" smtClean="0">
                <a:solidFill>
                  <a:schemeClr val="tx1">
                    <a:lumMod val="65000"/>
                    <a:lumOff val="35000"/>
                  </a:schemeClr>
                </a:solidFill>
                <a:latin typeface="Calibri" panose="020F0502020204030204" pitchFamily="34" charset="0"/>
                <a:cs typeface="Calibri" panose="020F0502020204030204" pitchFamily="34" charset="0"/>
              </a:rPr>
              <a:t>and sent out with notifications. </a:t>
            </a:r>
            <a:endParaRPr lang="en-GB" b="1" dirty="0" smtClean="0">
              <a:solidFill>
                <a:srgbClr val="002060"/>
              </a:solidFill>
              <a:latin typeface="Calibri" panose="020F0502020204030204" pitchFamily="34" charset="0"/>
              <a:cs typeface="Calibri" panose="020F0502020204030204" pitchFamily="34" charset="0"/>
            </a:endParaRPr>
          </a:p>
          <a:p>
            <a:pPr marL="6350" indent="-6350">
              <a:spcBef>
                <a:spcPct val="20000"/>
              </a:spcBef>
              <a:buFont typeface="Webdings" pitchFamily="18" charset="2"/>
              <a:buChar char="&lt;"/>
            </a:pPr>
            <a:endParaRPr lang="en-GB"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3859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685800" y="38100"/>
            <a:ext cx="7620000" cy="952500"/>
          </a:xfrm>
          <a:prstGeom prst="rect">
            <a:avLst/>
          </a:prstGeom>
          <a:noFill/>
          <a:ln w="9525">
            <a:noFill/>
            <a:miter lim="800000"/>
            <a:headEnd/>
            <a:tailEnd/>
          </a:ln>
        </p:spPr>
        <p:txBody>
          <a:bodyPr anchor="ctr"/>
          <a:lstStyle/>
          <a:p>
            <a:r>
              <a:rPr lang="en-GB" sz="3600" b="1" dirty="0" smtClean="0">
                <a:solidFill>
                  <a:schemeClr val="tx1">
                    <a:lumMod val="65000"/>
                    <a:lumOff val="35000"/>
                  </a:schemeClr>
                </a:solidFill>
                <a:latin typeface="Amatic SC" panose="00000500000000000000" pitchFamily="2" charset="-79"/>
                <a:cs typeface="Amatic SC" panose="00000500000000000000" pitchFamily="2" charset="-79"/>
              </a:rPr>
              <a:t>Keeping the Promise </a:t>
            </a:r>
            <a:r>
              <a:rPr lang="en-GB" sz="3600" b="1" dirty="0">
                <a:solidFill>
                  <a:schemeClr val="tx1">
                    <a:lumMod val="65000"/>
                    <a:lumOff val="35000"/>
                  </a:schemeClr>
                </a:solidFill>
                <a:latin typeface="Amatic SC" panose="00000500000000000000" pitchFamily="2" charset="-79"/>
                <a:cs typeface="Amatic SC" panose="00000500000000000000" pitchFamily="2" charset="-79"/>
              </a:rPr>
              <a:t>and </a:t>
            </a:r>
            <a:r>
              <a:rPr lang="en-GB" sz="3600" b="1" dirty="0" smtClean="0">
                <a:solidFill>
                  <a:schemeClr val="tx1">
                    <a:lumMod val="65000"/>
                    <a:lumOff val="35000"/>
                  </a:schemeClr>
                </a:solidFill>
                <a:latin typeface="Amatic SC" panose="00000500000000000000" pitchFamily="2" charset="-79"/>
                <a:cs typeface="Amatic SC" panose="00000500000000000000" pitchFamily="2" charset="-79"/>
              </a:rPr>
              <a:t>the </a:t>
            </a:r>
            <a:r>
              <a:rPr lang="en-GB" sz="3600" b="1" dirty="0">
                <a:solidFill>
                  <a:schemeClr val="tx1">
                    <a:lumMod val="65000"/>
                    <a:lumOff val="35000"/>
                  </a:schemeClr>
                </a:solidFill>
                <a:latin typeface="Amatic SC" panose="00000500000000000000" pitchFamily="2" charset="-79"/>
                <a:cs typeface="Amatic SC" panose="00000500000000000000" pitchFamily="2" charset="-79"/>
              </a:rPr>
              <a:t>Future of Advocacy </a:t>
            </a:r>
          </a:p>
        </p:txBody>
      </p:sp>
      <p:sp>
        <p:nvSpPr>
          <p:cNvPr id="7170" name="Rectangle 3"/>
          <p:cNvSpPr>
            <a:spLocks noChangeArrowheads="1"/>
          </p:cNvSpPr>
          <p:nvPr/>
        </p:nvSpPr>
        <p:spPr bwMode="auto">
          <a:xfrm>
            <a:off x="304800" y="1143000"/>
            <a:ext cx="8077200" cy="4953000"/>
          </a:xfrm>
          <a:prstGeom prst="rect">
            <a:avLst/>
          </a:prstGeom>
          <a:noFill/>
          <a:ln w="9525">
            <a:noFill/>
            <a:miter lim="800000"/>
            <a:headEnd/>
            <a:tailEnd/>
          </a:ln>
        </p:spPr>
        <p:txBody>
          <a:bodyPr/>
          <a:lstStyle/>
          <a:p>
            <a:pPr marL="457200" indent="-457200">
              <a:spcBef>
                <a:spcPct val="20000"/>
              </a:spcBef>
              <a:buFont typeface="Arial" panose="020B0604020202020204" pitchFamily="34" charset="0"/>
              <a:buChar char="•"/>
            </a:pPr>
            <a:r>
              <a:rPr lang="en-GB" sz="2800" dirty="0" smtClean="0">
                <a:solidFill>
                  <a:schemeClr val="tx1">
                    <a:lumMod val="65000"/>
                    <a:lumOff val="35000"/>
                  </a:schemeClr>
                </a:solidFill>
                <a:latin typeface="Calibri" panose="020F0502020204030204" pitchFamily="34" charset="0"/>
                <a:cs typeface="Calibri" panose="020F0502020204030204" pitchFamily="34" charset="0"/>
              </a:rPr>
              <a:t>Lifelong advocacy </a:t>
            </a:r>
            <a:r>
              <a:rPr lang="en-GB" sz="2800" dirty="0">
                <a:solidFill>
                  <a:schemeClr val="tx1">
                    <a:lumMod val="65000"/>
                    <a:lumOff val="35000"/>
                  </a:schemeClr>
                </a:solidFill>
                <a:latin typeface="Calibri" panose="020F0502020204030204" pitchFamily="34" charset="0"/>
                <a:cs typeface="Calibri" panose="020F0502020204030204" pitchFamily="34" charset="0"/>
              </a:rPr>
              <a:t>for all </a:t>
            </a:r>
            <a:r>
              <a:rPr lang="en-GB" sz="2800" dirty="0" smtClean="0">
                <a:solidFill>
                  <a:schemeClr val="tx1">
                    <a:lumMod val="65000"/>
                    <a:lumOff val="35000"/>
                  </a:schemeClr>
                </a:solidFill>
                <a:latin typeface="Calibri" panose="020F0502020204030204" pitchFamily="34" charset="0"/>
                <a:cs typeface="Calibri" panose="020F0502020204030204" pitchFamily="34" charset="0"/>
              </a:rPr>
              <a:t>care experienced people – Promise Scotland</a:t>
            </a:r>
          </a:p>
          <a:p>
            <a:pPr marL="457200" indent="-457200">
              <a:spcBef>
                <a:spcPct val="20000"/>
              </a:spcBef>
              <a:buFont typeface="Arial" panose="020B0604020202020204" pitchFamily="34" charset="0"/>
              <a:buChar char="•"/>
            </a:pPr>
            <a:r>
              <a:rPr lang="en-GB" sz="2800" dirty="0" smtClean="0">
                <a:solidFill>
                  <a:schemeClr val="tx1">
                    <a:lumMod val="65000"/>
                    <a:lumOff val="35000"/>
                  </a:schemeClr>
                </a:solidFill>
                <a:latin typeface="Calibri" panose="020F0502020204030204" pitchFamily="34" charset="0"/>
                <a:cs typeface="Calibri" panose="020F0502020204030204" pitchFamily="34" charset="0"/>
              </a:rPr>
              <a:t>Continued celebration of the successes of advocacy for children</a:t>
            </a:r>
          </a:p>
          <a:p>
            <a:pPr marL="457200" indent="-457200">
              <a:spcBef>
                <a:spcPct val="20000"/>
              </a:spcBef>
              <a:buFont typeface="Arial" panose="020B0604020202020204" pitchFamily="34" charset="0"/>
              <a:buChar char="•"/>
            </a:pPr>
            <a:r>
              <a:rPr lang="en-GB" sz="2800" dirty="0" smtClean="0">
                <a:solidFill>
                  <a:schemeClr val="tx1">
                    <a:lumMod val="65000"/>
                    <a:lumOff val="35000"/>
                  </a:schemeClr>
                </a:solidFill>
                <a:latin typeface="Calibri" panose="020F0502020204030204" pitchFamily="34" charset="0"/>
                <a:cs typeface="Calibri" panose="020F0502020204030204" pitchFamily="34" charset="0"/>
              </a:rPr>
              <a:t>Continued promotion of advocacy services</a:t>
            </a:r>
          </a:p>
          <a:p>
            <a:pPr marL="457200" indent="-457200">
              <a:spcBef>
                <a:spcPct val="20000"/>
              </a:spcBef>
              <a:buFont typeface="Arial" panose="020B0604020202020204" pitchFamily="34" charset="0"/>
              <a:buChar char="•"/>
            </a:pPr>
            <a:r>
              <a:rPr lang="en-GB" sz="2800" dirty="0">
                <a:solidFill>
                  <a:schemeClr val="tx1">
                    <a:lumMod val="65000"/>
                    <a:lumOff val="35000"/>
                  </a:schemeClr>
                </a:solidFill>
                <a:latin typeface="Calibri" panose="020F0502020204030204" pitchFamily="34" charset="0"/>
                <a:cs typeface="Calibri" panose="020F0502020204030204" pitchFamily="34" charset="0"/>
              </a:rPr>
              <a:t>M</a:t>
            </a:r>
            <a:r>
              <a:rPr lang="en-GB" sz="2800" dirty="0" smtClean="0">
                <a:solidFill>
                  <a:schemeClr val="tx1">
                    <a:lumMod val="65000"/>
                    <a:lumOff val="35000"/>
                  </a:schemeClr>
                </a:solidFill>
                <a:latin typeface="Calibri" panose="020F0502020204030204" pitchFamily="34" charset="0"/>
                <a:cs typeface="Calibri" panose="020F0502020204030204" pitchFamily="34" charset="0"/>
              </a:rPr>
              <a:t>ore creativity and innovation in the way children can engage with advocacy services to give their views and meaningfully participate in their Hearings </a:t>
            </a:r>
          </a:p>
          <a:p>
            <a:pPr marL="457200" indent="-457200">
              <a:spcBef>
                <a:spcPct val="20000"/>
              </a:spcBef>
              <a:buFont typeface="Arial" panose="020B0604020202020204" pitchFamily="34" charset="0"/>
              <a:buChar char="•"/>
            </a:pPr>
            <a:r>
              <a:rPr lang="en-GB" sz="2800" dirty="0" smtClean="0">
                <a:solidFill>
                  <a:schemeClr val="tx1">
                    <a:lumMod val="65000"/>
                    <a:lumOff val="35000"/>
                  </a:schemeClr>
                </a:solidFill>
                <a:latin typeface="Calibri" panose="020F0502020204030204" pitchFamily="34" charset="0"/>
                <a:cs typeface="Calibri" panose="020F0502020204030204" pitchFamily="34" charset="0"/>
              </a:rPr>
              <a:t>Evidence </a:t>
            </a:r>
            <a:r>
              <a:rPr lang="en-GB" sz="2800" dirty="0">
                <a:solidFill>
                  <a:schemeClr val="tx1">
                    <a:lumMod val="65000"/>
                    <a:lumOff val="35000"/>
                  </a:schemeClr>
                </a:solidFill>
                <a:latin typeface="Calibri" panose="020F0502020204030204" pitchFamily="34" charset="0"/>
                <a:cs typeface="Calibri" panose="020F0502020204030204" pitchFamily="34" charset="0"/>
              </a:rPr>
              <a:t>from what has gone before – more relational work and </a:t>
            </a:r>
            <a:r>
              <a:rPr lang="en-GB" sz="2800" dirty="0" smtClean="0">
                <a:solidFill>
                  <a:schemeClr val="tx1">
                    <a:lumMod val="65000"/>
                    <a:lumOff val="35000"/>
                  </a:schemeClr>
                </a:solidFill>
                <a:latin typeface="Calibri" panose="020F0502020204030204" pitchFamily="34" charset="0"/>
                <a:cs typeface="Calibri" panose="020F0502020204030204" pitchFamily="34" charset="0"/>
              </a:rPr>
              <a:t>support more children to access advocacy – we know it works </a:t>
            </a:r>
            <a:endParaRPr lang="en-GB" sz="2800" dirty="0">
              <a:solidFill>
                <a:schemeClr val="tx1">
                  <a:lumMod val="65000"/>
                  <a:lumOff val="35000"/>
                </a:schemeClr>
              </a:solidFill>
              <a:latin typeface="Calibri" panose="020F0502020204030204" pitchFamily="34" charset="0"/>
              <a:cs typeface="Calibri" panose="020F0502020204030204" pitchFamily="34" charset="0"/>
            </a:endParaRPr>
          </a:p>
          <a:p>
            <a:pPr>
              <a:spcBef>
                <a:spcPct val="20000"/>
              </a:spcBef>
            </a:pPr>
            <a:endParaRPr lang="en-GB" sz="2800" b="1" dirty="0" smtClean="0">
              <a:solidFill>
                <a:srgbClr val="002060"/>
              </a:solidFill>
              <a:latin typeface="Calibri" pitchFamily="34" charset="0"/>
            </a:endParaRPr>
          </a:p>
        </p:txBody>
      </p:sp>
    </p:spTree>
    <p:extLst>
      <p:ext uri="{BB962C8B-B14F-4D97-AF65-F5344CB8AC3E}">
        <p14:creationId xmlns:p14="http://schemas.microsoft.com/office/powerpoint/2010/main" val="145034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6"/>
          <p:cNvSpPr>
            <a:spLocks noChangeArrowheads="1"/>
          </p:cNvSpPr>
          <p:nvPr/>
        </p:nvSpPr>
        <p:spPr bwMode="auto">
          <a:xfrm>
            <a:off x="533400" y="1143000"/>
            <a:ext cx="8229600" cy="4525963"/>
          </a:xfrm>
          <a:prstGeom prst="rect">
            <a:avLst/>
          </a:prstGeom>
          <a:noFill/>
          <a:ln w="9525">
            <a:noFill/>
            <a:miter lim="800000"/>
            <a:headEnd/>
            <a:tailEnd/>
          </a:ln>
        </p:spPr>
        <p:txBody>
          <a:bodyPr/>
          <a:lstStyle/>
          <a:p>
            <a:pPr marL="342900" indent="-342900">
              <a:spcBef>
                <a:spcPct val="20000"/>
              </a:spcBef>
              <a:buFont typeface="Arial" charset="0"/>
              <a:buNone/>
            </a:pPr>
            <a:endParaRPr lang="en-GB" sz="3200" dirty="0">
              <a:solidFill>
                <a:schemeClr val="tx2"/>
              </a:solidFill>
              <a:latin typeface="Arial Narrow" pitchFamily="34" charset="0"/>
            </a:endParaRPr>
          </a:p>
        </p:txBody>
      </p:sp>
      <p:pic>
        <p:nvPicPr>
          <p:cNvPr id="4" name="Picture 4" descr="Maya Angelou Quote Rainbow Print  Courage Love Peace Wall Art image 1"/>
          <p:cNvPicPr>
            <a:picLocks noChangeAspect="1" noChangeArrowheads="1"/>
          </p:cNvPicPr>
          <p:nvPr/>
        </p:nvPicPr>
        <p:blipFill>
          <a:blip r:embed="rId2" cstate="print"/>
          <a:srcRect l="15737" t="20007" r="15675" b="22832"/>
          <a:stretch>
            <a:fillRect/>
          </a:stretch>
        </p:blipFill>
        <p:spPr bwMode="auto">
          <a:xfrm>
            <a:off x="1629916" y="1295401"/>
            <a:ext cx="5976664" cy="4800600"/>
          </a:xfrm>
          <a:prstGeom prst="rect">
            <a:avLst/>
          </a:prstGeom>
          <a:noFill/>
        </p:spPr>
      </p:pic>
    </p:spTree>
    <p:extLst>
      <p:ext uri="{BB962C8B-B14F-4D97-AF65-F5344CB8AC3E}">
        <p14:creationId xmlns:p14="http://schemas.microsoft.com/office/powerpoint/2010/main" val="73512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6"/>
          <p:cNvSpPr>
            <a:spLocks noChangeArrowheads="1"/>
          </p:cNvSpPr>
          <p:nvPr/>
        </p:nvSpPr>
        <p:spPr bwMode="auto">
          <a:xfrm>
            <a:off x="533400" y="1143000"/>
            <a:ext cx="8229600" cy="4525963"/>
          </a:xfrm>
          <a:prstGeom prst="rect">
            <a:avLst/>
          </a:prstGeom>
          <a:noFill/>
          <a:ln w="9525">
            <a:noFill/>
            <a:miter lim="800000"/>
            <a:headEnd/>
            <a:tailEnd/>
          </a:ln>
        </p:spPr>
        <p:txBody>
          <a:bodyPr/>
          <a:lstStyle/>
          <a:p>
            <a:pPr marL="342900" indent="-342900">
              <a:spcBef>
                <a:spcPct val="20000"/>
              </a:spcBef>
              <a:buFont typeface="Arial" charset="0"/>
              <a:buNone/>
            </a:pPr>
            <a:endParaRPr lang="en-GB" sz="3200" dirty="0">
              <a:solidFill>
                <a:schemeClr val="tx2"/>
              </a:solidFill>
              <a:latin typeface="Arial Narrow" pitchFamily="34" charset="0"/>
            </a:endParaRPr>
          </a:p>
          <a:p>
            <a:pPr marL="342900" indent="-342900">
              <a:spcBef>
                <a:spcPct val="20000"/>
              </a:spcBef>
              <a:buFont typeface="Arial" charset="0"/>
              <a:buNone/>
            </a:pPr>
            <a:endParaRPr lang="en-GB" sz="3200" dirty="0">
              <a:solidFill>
                <a:schemeClr val="tx2"/>
              </a:solidFill>
              <a:latin typeface="Arial Narrow" pitchFamily="34" charset="0"/>
            </a:endParaRPr>
          </a:p>
          <a:p>
            <a:pPr marL="342900" indent="-342900">
              <a:spcBef>
                <a:spcPct val="20000"/>
              </a:spcBef>
              <a:buFont typeface="Arial" charset="0"/>
              <a:buNone/>
            </a:pPr>
            <a:r>
              <a:rPr lang="en-GB" sz="4000" b="1" dirty="0" smtClean="0">
                <a:solidFill>
                  <a:schemeClr val="tx1">
                    <a:lumMod val="75000"/>
                    <a:lumOff val="25000"/>
                  </a:schemeClr>
                </a:solidFill>
                <a:latin typeface="Amatic SC" panose="00000500000000000000" pitchFamily="2" charset="-79"/>
                <a:cs typeface="Amatic SC" panose="00000500000000000000" pitchFamily="2" charset="-79"/>
              </a:rPr>
              <a:t>Roma Bruce Davies </a:t>
            </a:r>
          </a:p>
          <a:p>
            <a:pPr marL="342900" indent="-342900">
              <a:spcBef>
                <a:spcPct val="20000"/>
              </a:spcBef>
              <a:buFont typeface="Arial" charset="0"/>
              <a:buNone/>
            </a:pPr>
            <a:r>
              <a:rPr lang="en-GB" sz="2400" b="1" dirty="0" smtClean="0">
                <a:solidFill>
                  <a:schemeClr val="tx2"/>
                </a:solidFill>
                <a:latin typeface="Calibri" pitchFamily="34" charset="0"/>
              </a:rPr>
              <a:t>SCRA Keeping the Promise Programme Manager</a:t>
            </a:r>
          </a:p>
          <a:p>
            <a:pPr marL="342900" indent="-342900">
              <a:spcBef>
                <a:spcPct val="20000"/>
              </a:spcBef>
              <a:buFont typeface="Arial" charset="0"/>
              <a:buNone/>
            </a:pPr>
            <a:endParaRPr lang="en-GB" sz="2800" b="1" dirty="0">
              <a:solidFill>
                <a:schemeClr val="tx2"/>
              </a:solidFill>
              <a:latin typeface="Calibri" pitchFamily="34" charset="0"/>
            </a:endParaRPr>
          </a:p>
          <a:p>
            <a:pPr marL="342900" indent="-342900">
              <a:spcBef>
                <a:spcPct val="20000"/>
              </a:spcBef>
              <a:buFont typeface="Arial" charset="0"/>
              <a:buNone/>
            </a:pPr>
            <a:r>
              <a:rPr lang="en-GB" sz="4000" b="1" dirty="0">
                <a:solidFill>
                  <a:schemeClr val="tx1">
                    <a:lumMod val="75000"/>
                    <a:lumOff val="25000"/>
                  </a:schemeClr>
                </a:solidFill>
                <a:latin typeface="Amatic SC" panose="00000500000000000000" pitchFamily="2" charset="-79"/>
                <a:cs typeface="Amatic SC" panose="00000500000000000000" pitchFamily="2" charset="-79"/>
              </a:rPr>
              <a:t>Paul </a:t>
            </a:r>
            <a:r>
              <a:rPr lang="en-GB" sz="4000" b="1" dirty="0" err="1">
                <a:solidFill>
                  <a:schemeClr val="tx1">
                    <a:lumMod val="75000"/>
                    <a:lumOff val="25000"/>
                  </a:schemeClr>
                </a:solidFill>
                <a:latin typeface="Amatic SC" panose="00000500000000000000" pitchFamily="2" charset="-79"/>
                <a:cs typeface="Amatic SC" panose="00000500000000000000" pitchFamily="2" charset="-79"/>
              </a:rPr>
              <a:t>Karch</a:t>
            </a:r>
            <a:r>
              <a:rPr lang="en-GB" sz="4000" b="1" dirty="0">
                <a:solidFill>
                  <a:schemeClr val="tx1">
                    <a:lumMod val="75000"/>
                    <a:lumOff val="25000"/>
                  </a:schemeClr>
                </a:solidFill>
                <a:latin typeface="Amatic SC" panose="00000500000000000000" pitchFamily="2" charset="-79"/>
                <a:cs typeface="Amatic SC" panose="00000500000000000000" pitchFamily="2" charset="-79"/>
              </a:rPr>
              <a:t> </a:t>
            </a:r>
          </a:p>
          <a:p>
            <a:pPr marL="342900" indent="-342900">
              <a:spcBef>
                <a:spcPct val="20000"/>
              </a:spcBef>
              <a:buFont typeface="Arial" charset="0"/>
              <a:buNone/>
            </a:pPr>
            <a:r>
              <a:rPr lang="en-GB" sz="2400" b="1" dirty="0" smtClean="0">
                <a:solidFill>
                  <a:schemeClr val="tx2"/>
                </a:solidFill>
                <a:latin typeface="Calibri" pitchFamily="34" charset="0"/>
              </a:rPr>
              <a:t>Senior Practitioner, South East Locality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6"/>
          <p:cNvSpPr>
            <a:spLocks noChangeArrowheads="1"/>
          </p:cNvSpPr>
          <p:nvPr/>
        </p:nvSpPr>
        <p:spPr bwMode="auto">
          <a:xfrm>
            <a:off x="533400" y="1143000"/>
            <a:ext cx="8229600" cy="4525963"/>
          </a:xfrm>
          <a:prstGeom prst="rect">
            <a:avLst/>
          </a:prstGeom>
          <a:noFill/>
          <a:ln w="9525">
            <a:noFill/>
            <a:miter lim="800000"/>
            <a:headEnd/>
            <a:tailEnd/>
          </a:ln>
        </p:spPr>
        <p:txBody>
          <a:bodyPr/>
          <a:lstStyle/>
          <a:p>
            <a:pPr marL="342900" indent="-342900">
              <a:spcBef>
                <a:spcPct val="20000"/>
              </a:spcBef>
              <a:buFont typeface="Arial" charset="0"/>
              <a:buNone/>
            </a:pPr>
            <a:endParaRPr lang="en-GB" sz="3200" dirty="0">
              <a:solidFill>
                <a:schemeClr val="tx2"/>
              </a:solidFill>
              <a:latin typeface="Arial Narrow" pitchFamily="34" charset="0"/>
            </a:endParaRPr>
          </a:p>
        </p:txBody>
      </p:sp>
      <p:sp>
        <p:nvSpPr>
          <p:cNvPr id="2" name="Rectangle 1"/>
          <p:cNvSpPr/>
          <p:nvPr/>
        </p:nvSpPr>
        <p:spPr>
          <a:xfrm>
            <a:off x="2057400" y="1371600"/>
            <a:ext cx="5486400" cy="4524315"/>
          </a:xfrm>
          <a:prstGeom prst="rect">
            <a:avLst/>
          </a:prstGeom>
        </p:spPr>
        <p:txBody>
          <a:bodyPr wrap="square">
            <a:spAutoFit/>
          </a:bodyPr>
          <a:lstStyle/>
          <a:p>
            <a:pPr algn="ctr"/>
            <a:r>
              <a:rPr lang="en-GB" sz="4000" dirty="0">
                <a:solidFill>
                  <a:schemeClr val="tx1">
                    <a:lumMod val="65000"/>
                    <a:lumOff val="35000"/>
                  </a:schemeClr>
                </a:solidFill>
                <a:latin typeface="Amatic SC" panose="00000500000000000000" pitchFamily="2" charset="-79"/>
                <a:cs typeface="Amatic SC" panose="00000500000000000000" pitchFamily="2" charset="-79"/>
              </a:rPr>
              <a:t>“All kids need is a little help, a little hope, and someone who believes in them</a:t>
            </a:r>
            <a:r>
              <a:rPr lang="en-GB" sz="4000" dirty="0" smtClean="0">
                <a:solidFill>
                  <a:schemeClr val="tx1">
                    <a:lumMod val="65000"/>
                    <a:lumOff val="35000"/>
                  </a:schemeClr>
                </a:solidFill>
                <a:latin typeface="Amatic SC" panose="00000500000000000000" pitchFamily="2" charset="-79"/>
                <a:cs typeface="Amatic SC" panose="00000500000000000000" pitchFamily="2" charset="-79"/>
              </a:rPr>
              <a:t>”</a:t>
            </a:r>
          </a:p>
          <a:p>
            <a:pPr algn="ctr"/>
            <a:endParaRPr lang="en-GB" sz="4400" b="1" dirty="0">
              <a:solidFill>
                <a:schemeClr val="tx1">
                  <a:lumMod val="65000"/>
                  <a:lumOff val="35000"/>
                </a:schemeClr>
              </a:solidFill>
              <a:latin typeface="Amatic SC" panose="00000500000000000000" pitchFamily="2" charset="-79"/>
              <a:cs typeface="Amatic SC" panose="00000500000000000000" pitchFamily="2" charset="-79"/>
            </a:endParaRPr>
          </a:p>
          <a:p>
            <a:pPr algn="ctr"/>
            <a:r>
              <a:rPr lang="en-GB" sz="4400" b="1" dirty="0">
                <a:solidFill>
                  <a:schemeClr val="tx1">
                    <a:lumMod val="65000"/>
                    <a:lumOff val="35000"/>
                  </a:schemeClr>
                </a:solidFill>
                <a:latin typeface="Amatic SC" panose="00000500000000000000" pitchFamily="2" charset="-79"/>
                <a:cs typeface="Amatic SC" panose="00000500000000000000" pitchFamily="2" charset="-79"/>
              </a:rPr>
              <a:t>Magic Johnson</a:t>
            </a:r>
          </a:p>
        </p:txBody>
      </p:sp>
    </p:spTree>
    <p:extLst>
      <p:ext uri="{BB962C8B-B14F-4D97-AF65-F5344CB8AC3E}">
        <p14:creationId xmlns:p14="http://schemas.microsoft.com/office/powerpoint/2010/main" val="780641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685800" y="38100"/>
            <a:ext cx="6781800" cy="1143000"/>
          </a:xfrm>
          <a:prstGeom prst="rect">
            <a:avLst/>
          </a:prstGeom>
          <a:noFill/>
          <a:ln w="9525">
            <a:noFill/>
            <a:miter lim="800000"/>
            <a:headEnd/>
            <a:tailEnd/>
          </a:ln>
        </p:spPr>
        <p:txBody>
          <a:bodyPr anchor="ctr"/>
          <a:lstStyle/>
          <a:p>
            <a:r>
              <a:rPr lang="en-GB" sz="4000" b="1" dirty="0" smtClean="0">
                <a:solidFill>
                  <a:schemeClr val="tx1">
                    <a:lumMod val="75000"/>
                    <a:lumOff val="25000"/>
                  </a:schemeClr>
                </a:solidFill>
                <a:latin typeface="Amatic SC" panose="00000500000000000000" pitchFamily="2" charset="-79"/>
                <a:cs typeface="Amatic SC" panose="00000500000000000000" pitchFamily="2" charset="-79"/>
              </a:rPr>
              <a:t>Advocacy one year on </a:t>
            </a:r>
            <a:endParaRPr lang="en-GB" sz="4000" b="1" dirty="0">
              <a:solidFill>
                <a:schemeClr val="tx1">
                  <a:lumMod val="75000"/>
                  <a:lumOff val="25000"/>
                </a:schemeClr>
              </a:solidFill>
              <a:latin typeface="Amatic SC" panose="00000500000000000000" pitchFamily="2" charset="-79"/>
              <a:cs typeface="Amatic SC" panose="00000500000000000000" pitchFamily="2" charset="-79"/>
            </a:endParaRPr>
          </a:p>
        </p:txBody>
      </p:sp>
      <p:graphicFrame>
        <p:nvGraphicFramePr>
          <p:cNvPr id="2" name="Diagram 1"/>
          <p:cNvGraphicFramePr/>
          <p:nvPr>
            <p:extLst>
              <p:ext uri="{D42A27DB-BD31-4B8C-83A1-F6EECF244321}">
                <p14:modId xmlns:p14="http://schemas.microsoft.com/office/powerpoint/2010/main" val="188953664"/>
              </p:ext>
            </p:extLst>
          </p:nvPr>
        </p:nvGraphicFramePr>
        <p:xfrm>
          <a:off x="-457200" y="1181100"/>
          <a:ext cx="9448800" cy="5448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156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2">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685800" y="38100"/>
            <a:ext cx="6781800" cy="1143000"/>
          </a:xfrm>
          <a:prstGeom prst="rect">
            <a:avLst/>
          </a:prstGeom>
          <a:noFill/>
          <a:ln w="9525">
            <a:noFill/>
            <a:miter lim="800000"/>
            <a:headEnd/>
            <a:tailEnd/>
          </a:ln>
        </p:spPr>
        <p:txBody>
          <a:bodyPr anchor="ctr"/>
          <a:lstStyle/>
          <a:p>
            <a:r>
              <a:rPr lang="en-GB" sz="4000" b="1" dirty="0" smtClean="0">
                <a:solidFill>
                  <a:schemeClr val="tx1">
                    <a:lumMod val="75000"/>
                    <a:lumOff val="25000"/>
                  </a:schemeClr>
                </a:solidFill>
                <a:latin typeface="Amatic SC" panose="00000500000000000000" pitchFamily="2" charset="-79"/>
                <a:cs typeface="Amatic SC" panose="00000500000000000000" pitchFamily="2" charset="-79"/>
              </a:rPr>
              <a:t>Key questions?</a:t>
            </a:r>
            <a:endParaRPr lang="en-GB" sz="4000" b="1" dirty="0">
              <a:solidFill>
                <a:schemeClr val="tx1">
                  <a:lumMod val="75000"/>
                  <a:lumOff val="25000"/>
                </a:schemeClr>
              </a:solidFill>
              <a:latin typeface="Amatic SC" panose="00000500000000000000" pitchFamily="2" charset="-79"/>
              <a:cs typeface="Amatic SC" panose="00000500000000000000" pitchFamily="2" charset="-79"/>
            </a:endParaRPr>
          </a:p>
        </p:txBody>
      </p:sp>
      <p:sp>
        <p:nvSpPr>
          <p:cNvPr id="7170" name="Rectangle 3"/>
          <p:cNvSpPr>
            <a:spLocks noChangeArrowheads="1"/>
          </p:cNvSpPr>
          <p:nvPr/>
        </p:nvSpPr>
        <p:spPr bwMode="auto">
          <a:xfrm>
            <a:off x="533400" y="2057400"/>
            <a:ext cx="6781800" cy="5105400"/>
          </a:xfrm>
          <a:prstGeom prst="rect">
            <a:avLst/>
          </a:prstGeom>
          <a:noFill/>
          <a:ln w="9525">
            <a:noFill/>
            <a:miter lim="800000"/>
            <a:headEnd/>
            <a:tailEnd/>
          </a:ln>
        </p:spPr>
        <p:txBody>
          <a:bodyPr/>
          <a:lstStyle/>
          <a:p>
            <a:pPr marL="514350" indent="-514350">
              <a:spcBef>
                <a:spcPct val="20000"/>
              </a:spcBef>
              <a:buFont typeface="+mj-lt"/>
              <a:buAutoNum type="arabicPeriod"/>
            </a:pPr>
            <a:r>
              <a:rPr lang="en-GB" sz="2800" b="1" dirty="0" smtClean="0">
                <a:solidFill>
                  <a:schemeClr val="tx1">
                    <a:lumMod val="65000"/>
                    <a:lumOff val="35000"/>
                  </a:schemeClr>
                </a:solidFill>
                <a:latin typeface="Calibri" panose="020F0502020204030204" pitchFamily="34" charset="0"/>
                <a:cs typeface="Amatic SC" panose="00000500000000000000"/>
              </a:rPr>
              <a:t>What </a:t>
            </a:r>
            <a:r>
              <a:rPr lang="en-GB" sz="2800" b="1" dirty="0">
                <a:solidFill>
                  <a:schemeClr val="tx1">
                    <a:lumMod val="65000"/>
                    <a:lumOff val="35000"/>
                  </a:schemeClr>
                </a:solidFill>
                <a:latin typeface="Calibri" panose="020F0502020204030204" pitchFamily="34" charset="0"/>
                <a:cs typeface="Amatic SC" panose="00000500000000000000"/>
              </a:rPr>
              <a:t>makes a </a:t>
            </a:r>
            <a:r>
              <a:rPr lang="en-GB" sz="2800" b="1" dirty="0" smtClean="0">
                <a:solidFill>
                  <a:schemeClr val="tx1">
                    <a:lumMod val="65000"/>
                    <a:lumOff val="35000"/>
                  </a:schemeClr>
                </a:solidFill>
                <a:latin typeface="Calibri" panose="020F0502020204030204" pitchFamily="34" charset="0"/>
                <a:cs typeface="Amatic SC" panose="00000500000000000000"/>
              </a:rPr>
              <a:t>difference?</a:t>
            </a:r>
          </a:p>
          <a:p>
            <a:pPr marL="514350" indent="-514350">
              <a:spcBef>
                <a:spcPct val="20000"/>
              </a:spcBef>
              <a:buFont typeface="+mj-lt"/>
              <a:buAutoNum type="arabicPeriod"/>
            </a:pPr>
            <a:endParaRPr lang="en-GB" sz="2800" b="1" dirty="0" smtClean="0">
              <a:solidFill>
                <a:schemeClr val="tx1">
                  <a:lumMod val="65000"/>
                  <a:lumOff val="35000"/>
                </a:schemeClr>
              </a:solidFill>
              <a:latin typeface="Calibri" panose="020F0502020204030204" pitchFamily="34" charset="0"/>
              <a:cs typeface="Amatic SC" panose="00000500000000000000"/>
            </a:endParaRPr>
          </a:p>
          <a:p>
            <a:pPr marL="514350" indent="-514350">
              <a:spcBef>
                <a:spcPct val="20000"/>
              </a:spcBef>
              <a:buFont typeface="+mj-lt"/>
              <a:buAutoNum type="arabicPeriod"/>
            </a:pPr>
            <a:r>
              <a:rPr lang="en-GB" sz="2800" b="1" dirty="0" smtClean="0">
                <a:solidFill>
                  <a:schemeClr val="tx1">
                    <a:lumMod val="65000"/>
                    <a:lumOff val="35000"/>
                  </a:schemeClr>
                </a:solidFill>
                <a:latin typeface="Calibri" panose="020F0502020204030204" pitchFamily="34" charset="0"/>
                <a:cs typeface="Amatic SC" panose="00000500000000000000"/>
              </a:rPr>
              <a:t>What are the challenges?</a:t>
            </a:r>
          </a:p>
          <a:p>
            <a:pPr>
              <a:spcBef>
                <a:spcPct val="20000"/>
              </a:spcBef>
            </a:pPr>
            <a:r>
              <a:rPr lang="en-GB" sz="2800" b="1" dirty="0" smtClean="0">
                <a:solidFill>
                  <a:schemeClr val="tx1">
                    <a:lumMod val="65000"/>
                    <a:lumOff val="35000"/>
                  </a:schemeClr>
                </a:solidFill>
                <a:latin typeface="Calibri" panose="020F0502020204030204" pitchFamily="34" charset="0"/>
                <a:cs typeface="Amatic SC" panose="00000500000000000000"/>
              </a:rPr>
              <a:t> </a:t>
            </a:r>
            <a:endParaRPr lang="en-GB" sz="2800" b="1" dirty="0">
              <a:solidFill>
                <a:schemeClr val="tx1">
                  <a:lumMod val="65000"/>
                  <a:lumOff val="35000"/>
                </a:schemeClr>
              </a:solidFill>
              <a:latin typeface="Calibri" panose="020F0502020204030204" pitchFamily="34" charset="0"/>
              <a:cs typeface="Amatic SC" panose="00000500000000000000"/>
            </a:endParaRPr>
          </a:p>
          <a:p>
            <a:pPr>
              <a:spcBef>
                <a:spcPct val="20000"/>
              </a:spcBef>
            </a:pPr>
            <a:r>
              <a:rPr lang="en-GB" sz="2800" b="1" dirty="0" smtClean="0">
                <a:solidFill>
                  <a:schemeClr val="tx1">
                    <a:lumMod val="65000"/>
                    <a:lumOff val="35000"/>
                  </a:schemeClr>
                </a:solidFill>
                <a:latin typeface="Calibri" panose="020F0502020204030204" pitchFamily="34" charset="0"/>
                <a:cs typeface="Amatic SC" panose="00000500000000000000"/>
              </a:rPr>
              <a:t>3.   What </a:t>
            </a:r>
            <a:r>
              <a:rPr lang="en-GB" sz="2800" b="1" dirty="0">
                <a:solidFill>
                  <a:schemeClr val="tx1">
                    <a:lumMod val="65000"/>
                    <a:lumOff val="35000"/>
                  </a:schemeClr>
                </a:solidFill>
                <a:latin typeface="Calibri" panose="020F0502020204030204" pitchFamily="34" charset="0"/>
                <a:cs typeface="Amatic SC" panose="00000500000000000000"/>
              </a:rPr>
              <a:t>about the future? </a:t>
            </a:r>
          </a:p>
          <a:p>
            <a:pPr marL="6350" indent="-6350">
              <a:spcBef>
                <a:spcPct val="20000"/>
              </a:spcBef>
              <a:buFont typeface="Webdings" pitchFamily="18" charset="2"/>
              <a:buChar char="&lt;"/>
            </a:pPr>
            <a:endParaRPr lang="en-GB" sz="2800" b="1" dirty="0" smtClean="0">
              <a:solidFill>
                <a:srgbClr val="002060"/>
              </a:solidFill>
              <a:latin typeface="Calibri" pitchFamily="34" charset="0"/>
            </a:endParaRPr>
          </a:p>
        </p:txBody>
      </p:sp>
      <p:pic>
        <p:nvPicPr>
          <p:cNvPr id="3" name="Picture 2"/>
          <p:cNvPicPr>
            <a:picLocks noChangeAspect="1"/>
          </p:cNvPicPr>
          <p:nvPr/>
        </p:nvPicPr>
        <p:blipFill>
          <a:blip r:embed="rId2"/>
          <a:stretch>
            <a:fillRect/>
          </a:stretch>
        </p:blipFill>
        <p:spPr>
          <a:xfrm>
            <a:off x="6800850" y="1200150"/>
            <a:ext cx="2266950" cy="1714500"/>
          </a:xfrm>
          <a:prstGeom prst="rect">
            <a:avLst/>
          </a:prstGeom>
        </p:spPr>
      </p:pic>
      <p:pic>
        <p:nvPicPr>
          <p:cNvPr id="4" name="Picture 3"/>
          <p:cNvPicPr>
            <a:picLocks noChangeAspect="1"/>
          </p:cNvPicPr>
          <p:nvPr/>
        </p:nvPicPr>
        <p:blipFill>
          <a:blip r:embed="rId3"/>
          <a:stretch>
            <a:fillRect/>
          </a:stretch>
        </p:blipFill>
        <p:spPr>
          <a:xfrm>
            <a:off x="5657850" y="3124200"/>
            <a:ext cx="3305175" cy="666750"/>
          </a:xfrm>
          <a:prstGeom prst="rect">
            <a:avLst/>
          </a:prstGeom>
        </p:spPr>
      </p:pic>
      <p:pic>
        <p:nvPicPr>
          <p:cNvPr id="5" name="Picture 4"/>
          <p:cNvPicPr>
            <a:picLocks noChangeAspect="1"/>
          </p:cNvPicPr>
          <p:nvPr/>
        </p:nvPicPr>
        <p:blipFill>
          <a:blip r:embed="rId4"/>
          <a:stretch>
            <a:fillRect/>
          </a:stretch>
        </p:blipFill>
        <p:spPr>
          <a:xfrm>
            <a:off x="6172200" y="4038600"/>
            <a:ext cx="2790825" cy="1190625"/>
          </a:xfrm>
          <a:prstGeom prst="rect">
            <a:avLst/>
          </a:prstGeom>
        </p:spPr>
      </p:pic>
    </p:spTree>
    <p:extLst>
      <p:ext uri="{BB962C8B-B14F-4D97-AF65-F5344CB8AC3E}">
        <p14:creationId xmlns:p14="http://schemas.microsoft.com/office/powerpoint/2010/main" val="2093541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685800" y="38100"/>
            <a:ext cx="6781800" cy="1143000"/>
          </a:xfrm>
          <a:prstGeom prst="rect">
            <a:avLst/>
          </a:prstGeom>
          <a:noFill/>
          <a:ln w="9525">
            <a:noFill/>
            <a:miter lim="800000"/>
            <a:headEnd/>
            <a:tailEnd/>
          </a:ln>
        </p:spPr>
        <p:txBody>
          <a:bodyPr anchor="ctr"/>
          <a:lstStyle/>
          <a:p>
            <a:r>
              <a:rPr lang="en-GB" sz="4000" b="1" dirty="0">
                <a:solidFill>
                  <a:schemeClr val="tx1">
                    <a:lumMod val="75000"/>
                    <a:lumOff val="25000"/>
                  </a:schemeClr>
                </a:solidFill>
                <a:latin typeface="Amatic SC" panose="00000500000000000000" pitchFamily="2" charset="-79"/>
                <a:cs typeface="Amatic SC" panose="00000500000000000000" pitchFamily="2" charset="-79"/>
              </a:rPr>
              <a:t>The Key Partners </a:t>
            </a:r>
          </a:p>
        </p:txBody>
      </p:sp>
      <p:grpSp>
        <p:nvGrpSpPr>
          <p:cNvPr id="8" name="Group 7"/>
          <p:cNvGrpSpPr/>
          <p:nvPr/>
        </p:nvGrpSpPr>
        <p:grpSpPr>
          <a:xfrm>
            <a:off x="860643" y="1103859"/>
            <a:ext cx="7143750" cy="857250"/>
            <a:chOff x="762000" y="1371600"/>
            <a:chExt cx="7143750" cy="857250"/>
          </a:xfrm>
        </p:grpSpPr>
        <p:pic>
          <p:nvPicPr>
            <p:cNvPr id="2" name="Picture 1"/>
            <p:cNvPicPr>
              <a:picLocks noChangeAspect="1"/>
            </p:cNvPicPr>
            <p:nvPr/>
          </p:nvPicPr>
          <p:blipFill>
            <a:blip r:embed="rId2"/>
            <a:stretch>
              <a:fillRect/>
            </a:stretch>
          </p:blipFill>
          <p:spPr>
            <a:xfrm>
              <a:off x="762000" y="1371600"/>
              <a:ext cx="2667000" cy="819150"/>
            </a:xfrm>
            <a:prstGeom prst="rect">
              <a:avLst/>
            </a:prstGeom>
          </p:spPr>
        </p:pic>
        <p:pic>
          <p:nvPicPr>
            <p:cNvPr id="3" name="Picture 2"/>
            <p:cNvPicPr>
              <a:picLocks noChangeAspect="1"/>
            </p:cNvPicPr>
            <p:nvPr/>
          </p:nvPicPr>
          <p:blipFill>
            <a:blip r:embed="rId3"/>
            <a:stretch>
              <a:fillRect/>
            </a:stretch>
          </p:blipFill>
          <p:spPr>
            <a:xfrm>
              <a:off x="4276725" y="1371600"/>
              <a:ext cx="1428750" cy="857250"/>
            </a:xfrm>
            <a:prstGeom prst="rect">
              <a:avLst/>
            </a:prstGeom>
          </p:spPr>
        </p:pic>
        <p:pic>
          <p:nvPicPr>
            <p:cNvPr id="4" name="Picture 3"/>
            <p:cNvPicPr>
              <a:picLocks noChangeAspect="1"/>
            </p:cNvPicPr>
            <p:nvPr/>
          </p:nvPicPr>
          <p:blipFill>
            <a:blip r:embed="rId4"/>
            <a:stretch>
              <a:fillRect/>
            </a:stretch>
          </p:blipFill>
          <p:spPr>
            <a:xfrm>
              <a:off x="6553200" y="1566430"/>
              <a:ext cx="1352550" cy="638175"/>
            </a:xfrm>
            <a:prstGeom prst="rect">
              <a:avLst/>
            </a:prstGeom>
          </p:spPr>
        </p:pic>
      </p:grpSp>
      <p:grpSp>
        <p:nvGrpSpPr>
          <p:cNvPr id="14" name="Group 13"/>
          <p:cNvGrpSpPr/>
          <p:nvPr/>
        </p:nvGrpSpPr>
        <p:grpSpPr>
          <a:xfrm>
            <a:off x="1553492" y="2462320"/>
            <a:ext cx="5643751" cy="4322770"/>
            <a:chOff x="1553492" y="2462320"/>
            <a:chExt cx="5643751" cy="4322770"/>
          </a:xfrm>
        </p:grpSpPr>
        <p:pic>
          <p:nvPicPr>
            <p:cNvPr id="5" name="Picture 4"/>
            <p:cNvPicPr>
              <a:picLocks noChangeAspect="1"/>
            </p:cNvPicPr>
            <p:nvPr/>
          </p:nvPicPr>
          <p:blipFill>
            <a:blip r:embed="rId5"/>
            <a:stretch>
              <a:fillRect/>
            </a:stretch>
          </p:blipFill>
          <p:spPr>
            <a:xfrm>
              <a:off x="1553492" y="2547190"/>
              <a:ext cx="5643751" cy="3865115"/>
            </a:xfrm>
            <a:prstGeom prst="rect">
              <a:avLst/>
            </a:prstGeom>
          </p:spPr>
        </p:pic>
        <p:sp>
          <p:nvSpPr>
            <p:cNvPr id="6" name="TextBox 5"/>
            <p:cNvSpPr txBox="1"/>
            <p:nvPr/>
          </p:nvSpPr>
          <p:spPr>
            <a:xfrm rot="2138492">
              <a:off x="4863113" y="2607657"/>
              <a:ext cx="1670130" cy="369332"/>
            </a:xfrm>
            <a:prstGeom prst="rect">
              <a:avLst/>
            </a:prstGeom>
            <a:noFill/>
          </p:spPr>
          <p:txBody>
            <a:bodyPr wrap="square" rtlCol="0">
              <a:spAutoFit/>
            </a:bodyPr>
            <a:lstStyle/>
            <a:p>
              <a:r>
                <a:rPr lang="en-GB" dirty="0" smtClean="0">
                  <a:latin typeface="Calibri" panose="020F0502020204030204" pitchFamily="34" charset="0"/>
                  <a:cs typeface="Calibri" panose="020F0502020204030204" pitchFamily="34" charset="0"/>
                </a:rPr>
                <a:t>Social Worker</a:t>
              </a:r>
              <a:endParaRPr lang="en-GB" dirty="0">
                <a:latin typeface="Calibri" panose="020F0502020204030204" pitchFamily="34" charset="0"/>
                <a:cs typeface="Calibri" panose="020F0502020204030204" pitchFamily="34" charset="0"/>
              </a:endParaRPr>
            </a:p>
          </p:txBody>
        </p:sp>
        <p:sp>
          <p:nvSpPr>
            <p:cNvPr id="9" name="TextBox 8"/>
            <p:cNvSpPr txBox="1"/>
            <p:nvPr/>
          </p:nvSpPr>
          <p:spPr>
            <a:xfrm rot="5400000">
              <a:off x="5825505" y="4278159"/>
              <a:ext cx="1670130" cy="369332"/>
            </a:xfrm>
            <a:prstGeom prst="rect">
              <a:avLst/>
            </a:prstGeom>
            <a:noFill/>
          </p:spPr>
          <p:txBody>
            <a:bodyPr wrap="square" rtlCol="0">
              <a:spAutoFit/>
            </a:bodyPr>
            <a:lstStyle/>
            <a:p>
              <a:r>
                <a:rPr lang="en-GB" dirty="0" smtClean="0">
                  <a:latin typeface="Calibri" panose="020F0502020204030204" pitchFamily="34" charset="0"/>
                  <a:cs typeface="Calibri" panose="020F0502020204030204" pitchFamily="34" charset="0"/>
                </a:rPr>
                <a:t>Panel Member</a:t>
              </a:r>
              <a:endParaRPr lang="en-GB" dirty="0">
                <a:latin typeface="Calibri" panose="020F0502020204030204" pitchFamily="34" charset="0"/>
                <a:cs typeface="Calibri" panose="020F0502020204030204" pitchFamily="34" charset="0"/>
              </a:endParaRPr>
            </a:p>
          </p:txBody>
        </p:sp>
        <p:sp>
          <p:nvSpPr>
            <p:cNvPr id="10" name="TextBox 9"/>
            <p:cNvSpPr txBox="1"/>
            <p:nvPr/>
          </p:nvSpPr>
          <p:spPr>
            <a:xfrm>
              <a:off x="4724400" y="6400800"/>
              <a:ext cx="1104900" cy="369332"/>
            </a:xfrm>
            <a:prstGeom prst="rect">
              <a:avLst/>
            </a:prstGeom>
            <a:noFill/>
          </p:spPr>
          <p:txBody>
            <a:bodyPr wrap="square" rtlCol="0">
              <a:spAutoFit/>
            </a:bodyPr>
            <a:lstStyle/>
            <a:p>
              <a:r>
                <a:rPr lang="en-GB" dirty="0" smtClean="0">
                  <a:latin typeface="Calibri" panose="020F0502020204030204" pitchFamily="34" charset="0"/>
                  <a:cs typeface="Calibri" panose="020F0502020204030204" pitchFamily="34" charset="0"/>
                </a:rPr>
                <a:t>Solicitor</a:t>
              </a:r>
              <a:endParaRPr lang="en-GB" dirty="0">
                <a:latin typeface="Calibri" panose="020F0502020204030204" pitchFamily="34" charset="0"/>
                <a:cs typeface="Calibri" panose="020F0502020204030204" pitchFamily="34" charset="0"/>
              </a:endParaRPr>
            </a:p>
          </p:txBody>
        </p:sp>
        <p:sp>
          <p:nvSpPr>
            <p:cNvPr id="11" name="TextBox 10"/>
            <p:cNvSpPr txBox="1"/>
            <p:nvPr/>
          </p:nvSpPr>
          <p:spPr>
            <a:xfrm>
              <a:off x="2844512" y="6415758"/>
              <a:ext cx="1466850" cy="369332"/>
            </a:xfrm>
            <a:prstGeom prst="rect">
              <a:avLst/>
            </a:prstGeom>
            <a:noFill/>
          </p:spPr>
          <p:txBody>
            <a:bodyPr wrap="square" rtlCol="0">
              <a:spAutoFit/>
            </a:bodyPr>
            <a:lstStyle/>
            <a:p>
              <a:r>
                <a:rPr lang="en-GB" dirty="0" smtClean="0">
                  <a:latin typeface="Calibri" panose="020F0502020204030204" pitchFamily="34" charset="0"/>
                  <a:cs typeface="Calibri" panose="020F0502020204030204" pitchFamily="34" charset="0"/>
                </a:rPr>
                <a:t>Safeguarder</a:t>
              </a:r>
              <a:endParaRPr lang="en-GB" dirty="0">
                <a:latin typeface="Calibri" panose="020F0502020204030204" pitchFamily="34" charset="0"/>
                <a:cs typeface="Calibri" panose="020F0502020204030204" pitchFamily="34" charset="0"/>
              </a:endParaRPr>
            </a:p>
          </p:txBody>
        </p:sp>
        <p:sp>
          <p:nvSpPr>
            <p:cNvPr id="12" name="TextBox 11"/>
            <p:cNvSpPr txBox="1"/>
            <p:nvPr/>
          </p:nvSpPr>
          <p:spPr>
            <a:xfrm rot="16200000">
              <a:off x="1795242" y="4349232"/>
              <a:ext cx="969849" cy="369332"/>
            </a:xfrm>
            <a:prstGeom prst="rect">
              <a:avLst/>
            </a:prstGeom>
            <a:noFill/>
          </p:spPr>
          <p:txBody>
            <a:bodyPr wrap="square" rtlCol="0">
              <a:spAutoFit/>
            </a:bodyPr>
            <a:lstStyle/>
            <a:p>
              <a:r>
                <a:rPr lang="en-GB" dirty="0" smtClean="0">
                  <a:latin typeface="Calibri" panose="020F0502020204030204" pitchFamily="34" charset="0"/>
                  <a:cs typeface="Calibri" panose="020F0502020204030204" pitchFamily="34" charset="0"/>
                </a:rPr>
                <a:t>Sheriff</a:t>
              </a:r>
              <a:endParaRPr lang="en-GB" dirty="0">
                <a:latin typeface="Calibri" panose="020F0502020204030204" pitchFamily="34" charset="0"/>
                <a:cs typeface="Calibri" panose="020F0502020204030204" pitchFamily="34" charset="0"/>
              </a:endParaRPr>
            </a:p>
          </p:txBody>
        </p:sp>
        <p:sp>
          <p:nvSpPr>
            <p:cNvPr id="13" name="TextBox 12"/>
            <p:cNvSpPr txBox="1"/>
            <p:nvPr/>
          </p:nvSpPr>
          <p:spPr>
            <a:xfrm rot="19432358">
              <a:off x="2205260" y="2462320"/>
              <a:ext cx="1936231" cy="369332"/>
            </a:xfrm>
            <a:prstGeom prst="rect">
              <a:avLst/>
            </a:prstGeom>
            <a:noFill/>
          </p:spPr>
          <p:txBody>
            <a:bodyPr wrap="square" rtlCol="0">
              <a:spAutoFit/>
            </a:bodyPr>
            <a:lstStyle/>
            <a:p>
              <a:r>
                <a:rPr lang="en-GB" dirty="0" smtClean="0">
                  <a:latin typeface="Calibri" panose="020F0502020204030204" pitchFamily="34" charset="0"/>
                  <a:cs typeface="Calibri" panose="020F0502020204030204" pitchFamily="34" charset="0"/>
                </a:rPr>
                <a:t>Advocacy worker</a:t>
              </a:r>
              <a:endParaRPr lang="en-GB"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259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685800" y="38100"/>
            <a:ext cx="6781800" cy="952500"/>
          </a:xfrm>
          <a:prstGeom prst="rect">
            <a:avLst/>
          </a:prstGeom>
          <a:noFill/>
          <a:ln w="9525">
            <a:noFill/>
            <a:miter lim="800000"/>
            <a:headEnd/>
            <a:tailEnd/>
          </a:ln>
        </p:spPr>
        <p:txBody>
          <a:bodyPr anchor="ctr"/>
          <a:lstStyle/>
          <a:p>
            <a:r>
              <a:rPr lang="en-GB" sz="3200" b="1" dirty="0" smtClean="0">
                <a:solidFill>
                  <a:schemeClr val="tx1">
                    <a:lumMod val="65000"/>
                    <a:lumOff val="35000"/>
                  </a:schemeClr>
                </a:solidFill>
                <a:latin typeface="Amatic SC" panose="00000500000000000000" pitchFamily="2" charset="-79"/>
                <a:cs typeface="Amatic SC" panose="00000500000000000000" pitchFamily="2" charset="-79"/>
              </a:rPr>
              <a:t>Where We Were </a:t>
            </a:r>
          </a:p>
          <a:p>
            <a:r>
              <a:rPr lang="en-GB" sz="3200" b="1" dirty="0" smtClean="0">
                <a:solidFill>
                  <a:schemeClr val="tx1">
                    <a:lumMod val="65000"/>
                    <a:lumOff val="35000"/>
                  </a:schemeClr>
                </a:solidFill>
                <a:latin typeface="Amatic SC" panose="00000500000000000000" pitchFamily="2" charset="-79"/>
                <a:cs typeface="Amatic SC" panose="00000500000000000000" pitchFamily="2" charset="-79"/>
              </a:rPr>
              <a:t>– November 2020</a:t>
            </a:r>
            <a:endParaRPr lang="en-GB" sz="3200" b="1" dirty="0">
              <a:solidFill>
                <a:schemeClr val="tx1">
                  <a:lumMod val="65000"/>
                  <a:lumOff val="35000"/>
                </a:schemeClr>
              </a:solidFill>
              <a:latin typeface="Amatic SC" panose="00000500000000000000" pitchFamily="2" charset="-79"/>
              <a:cs typeface="Amatic SC" panose="00000500000000000000" pitchFamily="2" charset="-79"/>
            </a:endParaRPr>
          </a:p>
        </p:txBody>
      </p:sp>
      <p:sp>
        <p:nvSpPr>
          <p:cNvPr id="7170" name="Rectangle 3"/>
          <p:cNvSpPr>
            <a:spLocks noChangeArrowheads="1"/>
          </p:cNvSpPr>
          <p:nvPr/>
        </p:nvSpPr>
        <p:spPr bwMode="auto">
          <a:xfrm>
            <a:off x="152400" y="1524000"/>
            <a:ext cx="8763000" cy="5105400"/>
          </a:xfrm>
          <a:prstGeom prst="rect">
            <a:avLst/>
          </a:prstGeom>
          <a:noFill/>
          <a:ln w="9525">
            <a:noFill/>
            <a:miter lim="800000"/>
            <a:headEnd/>
            <a:tailEnd/>
          </a:ln>
        </p:spPr>
        <p:txBody>
          <a:bodyPr/>
          <a:lstStyle/>
          <a:p>
            <a:pPr marL="457200" indent="-457200">
              <a:spcBef>
                <a:spcPct val="20000"/>
              </a:spcBef>
              <a:buFont typeface="Arial" panose="020B0604020202020204" pitchFamily="34" charset="0"/>
              <a:buChar char="•"/>
            </a:pPr>
            <a:r>
              <a:rPr lang="en-GB" sz="2800" dirty="0" smtClean="0">
                <a:solidFill>
                  <a:schemeClr val="tx1">
                    <a:lumMod val="65000"/>
                    <a:lumOff val="35000"/>
                  </a:schemeClr>
                </a:solidFill>
                <a:latin typeface="Calibri" panose="020F0502020204030204" pitchFamily="34" charset="0"/>
                <a:cs typeface="Calibri" panose="020F0502020204030204" pitchFamily="34" charset="0"/>
              </a:rPr>
              <a:t>Prior to </a:t>
            </a:r>
            <a:r>
              <a:rPr lang="en-GB" sz="2800" dirty="0" err="1" smtClean="0">
                <a:solidFill>
                  <a:schemeClr val="tx1">
                    <a:lumMod val="65000"/>
                    <a:lumOff val="35000"/>
                  </a:schemeClr>
                </a:solidFill>
                <a:latin typeface="Calibri" panose="020F0502020204030204" pitchFamily="34" charset="0"/>
                <a:cs typeface="Calibri" panose="020F0502020204030204" pitchFamily="34" charset="0"/>
              </a:rPr>
              <a:t>s.122</a:t>
            </a:r>
            <a:r>
              <a:rPr lang="en-GB" sz="2800" dirty="0" smtClean="0">
                <a:solidFill>
                  <a:schemeClr val="tx1">
                    <a:lumMod val="65000"/>
                    <a:lumOff val="35000"/>
                  </a:schemeClr>
                </a:solidFill>
                <a:latin typeface="Calibri" panose="020F0502020204030204" pitchFamily="34" charset="0"/>
                <a:cs typeface="Calibri" panose="020F0502020204030204" pitchFamily="34" charset="0"/>
              </a:rPr>
              <a:t> </a:t>
            </a:r>
            <a:r>
              <a:rPr lang="en-GB" sz="2800" dirty="0">
                <a:solidFill>
                  <a:schemeClr val="tx1">
                    <a:lumMod val="65000"/>
                    <a:lumOff val="35000"/>
                  </a:schemeClr>
                </a:solidFill>
                <a:latin typeface="Calibri" panose="020F0502020204030204" pitchFamily="34" charset="0"/>
                <a:cs typeface="Calibri" panose="020F0502020204030204" pitchFamily="34" charset="0"/>
              </a:rPr>
              <a:t>s</a:t>
            </a:r>
            <a:r>
              <a:rPr lang="en-GB" sz="2800" dirty="0" smtClean="0">
                <a:solidFill>
                  <a:schemeClr val="tx1">
                    <a:lumMod val="65000"/>
                    <a:lumOff val="35000"/>
                  </a:schemeClr>
                </a:solidFill>
                <a:latin typeface="Calibri" panose="020F0502020204030204" pitchFamily="34" charset="0"/>
                <a:cs typeface="Calibri" panose="020F0502020204030204" pitchFamily="34" charset="0"/>
              </a:rPr>
              <a:t>poradic advocacy services for children and young people</a:t>
            </a:r>
          </a:p>
          <a:p>
            <a:pPr marL="457200" indent="-457200">
              <a:spcBef>
                <a:spcPct val="20000"/>
              </a:spcBef>
              <a:buFont typeface="Arial" panose="020B0604020202020204" pitchFamily="34" charset="0"/>
              <a:buChar char="•"/>
            </a:pPr>
            <a:r>
              <a:rPr lang="en-GB" sz="2800" dirty="0" err="1">
                <a:solidFill>
                  <a:schemeClr val="tx1">
                    <a:lumMod val="65000"/>
                    <a:lumOff val="35000"/>
                  </a:schemeClr>
                </a:solidFill>
                <a:latin typeface="Calibri" panose="020F0502020204030204" pitchFamily="34" charset="0"/>
                <a:cs typeface="Calibri" panose="020F0502020204030204" pitchFamily="34" charset="0"/>
              </a:rPr>
              <a:t>s</a:t>
            </a:r>
            <a:r>
              <a:rPr lang="en-GB" sz="2800" dirty="0" err="1" smtClean="0">
                <a:solidFill>
                  <a:schemeClr val="tx1">
                    <a:lumMod val="65000"/>
                    <a:lumOff val="35000"/>
                  </a:schemeClr>
                </a:solidFill>
                <a:latin typeface="Calibri" panose="020F0502020204030204" pitchFamily="34" charset="0"/>
                <a:cs typeface="Calibri" panose="020F0502020204030204" pitchFamily="34" charset="0"/>
              </a:rPr>
              <a:t>.122</a:t>
            </a:r>
            <a:r>
              <a:rPr lang="en-GB" sz="2800" dirty="0" smtClean="0">
                <a:solidFill>
                  <a:schemeClr val="tx1">
                    <a:lumMod val="65000"/>
                    <a:lumOff val="35000"/>
                  </a:schemeClr>
                </a:solidFill>
                <a:latin typeface="Calibri" panose="020F0502020204030204" pitchFamily="34" charset="0"/>
                <a:cs typeface="Calibri" panose="020F0502020204030204" pitchFamily="34" charset="0"/>
              </a:rPr>
              <a:t> Children’s Hearings (Scotland) Act 2011 comes into force – November 2020 and requires chair of hearing to inform child of advocacy services </a:t>
            </a:r>
          </a:p>
          <a:p>
            <a:pPr marL="457200" indent="-457200">
              <a:spcBef>
                <a:spcPct val="20000"/>
              </a:spcBef>
              <a:buFont typeface="Arial" panose="020B0604020202020204" pitchFamily="34" charset="0"/>
              <a:buChar char="•"/>
            </a:pPr>
            <a:r>
              <a:rPr lang="en-GB" sz="2800" dirty="0" smtClean="0">
                <a:solidFill>
                  <a:schemeClr val="tx1">
                    <a:lumMod val="65000"/>
                    <a:lumOff val="35000"/>
                  </a:schemeClr>
                </a:solidFill>
                <a:latin typeface="Calibri" panose="020F0502020204030204" pitchFamily="34" charset="0"/>
                <a:cs typeface="Calibri" panose="020F0502020204030204" pitchFamily="34" charset="0"/>
              </a:rPr>
              <a:t>Various providers</a:t>
            </a:r>
          </a:p>
          <a:p>
            <a:pPr marL="457200" indent="-457200">
              <a:spcBef>
                <a:spcPct val="20000"/>
              </a:spcBef>
              <a:buFont typeface="Arial" panose="020B0604020202020204" pitchFamily="34" charset="0"/>
              <a:buChar char="•"/>
            </a:pPr>
            <a:r>
              <a:rPr lang="en-GB" sz="2800" b="1" dirty="0" smtClean="0">
                <a:solidFill>
                  <a:schemeClr val="tx1">
                    <a:lumMod val="65000"/>
                    <a:lumOff val="35000"/>
                  </a:schemeClr>
                </a:solidFill>
                <a:latin typeface="Calibri" panose="020F0502020204030204" pitchFamily="34" charset="0"/>
                <a:cs typeface="Calibri" panose="020F0502020204030204" pitchFamily="34" charset="0"/>
              </a:rPr>
              <a:t>National Practice Model for Advocacy </a:t>
            </a:r>
            <a:r>
              <a:rPr lang="en-GB" sz="2800" dirty="0" smtClean="0">
                <a:solidFill>
                  <a:schemeClr val="tx1">
                    <a:lumMod val="65000"/>
                    <a:lumOff val="35000"/>
                  </a:schemeClr>
                </a:solidFill>
                <a:latin typeface="Calibri" panose="020F0502020204030204" pitchFamily="34" charset="0"/>
                <a:cs typeface="Calibri" panose="020F0502020204030204" pitchFamily="34" charset="0"/>
              </a:rPr>
              <a:t>in the children’s hearing system</a:t>
            </a:r>
          </a:p>
          <a:p>
            <a:pPr marL="457200" indent="-457200">
              <a:spcBef>
                <a:spcPct val="20000"/>
              </a:spcBef>
              <a:buFont typeface="Arial" panose="020B0604020202020204" pitchFamily="34" charset="0"/>
              <a:buChar char="•"/>
            </a:pPr>
            <a:r>
              <a:rPr lang="en-GB" sz="2800" dirty="0">
                <a:solidFill>
                  <a:schemeClr val="tx1">
                    <a:lumMod val="65000"/>
                    <a:lumOff val="35000"/>
                  </a:schemeClr>
                </a:solidFill>
                <a:latin typeface="Calibri" panose="020F0502020204030204" pitchFamily="34" charset="0"/>
                <a:cs typeface="Calibri" panose="020F0502020204030204" pitchFamily="34" charset="0"/>
                <a:hlinkClick r:id="rId2"/>
              </a:rPr>
              <a:t>Home - Hearings Advocacy (hearings-advocacy.com)</a:t>
            </a:r>
            <a:endParaRPr lang="en-GB" sz="28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0645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685800" y="38100"/>
            <a:ext cx="7315200" cy="952500"/>
          </a:xfrm>
          <a:prstGeom prst="rect">
            <a:avLst/>
          </a:prstGeom>
          <a:noFill/>
          <a:ln w="9525">
            <a:noFill/>
            <a:miter lim="800000"/>
            <a:headEnd/>
            <a:tailEnd/>
          </a:ln>
        </p:spPr>
        <p:txBody>
          <a:bodyPr anchor="ctr"/>
          <a:lstStyle/>
          <a:p>
            <a:r>
              <a:rPr lang="en-GB" sz="3600" b="1" dirty="0" smtClean="0">
                <a:solidFill>
                  <a:schemeClr val="tx1">
                    <a:lumMod val="65000"/>
                    <a:lumOff val="35000"/>
                  </a:schemeClr>
                </a:solidFill>
                <a:latin typeface="Amatic SC" panose="00000500000000000000" pitchFamily="2" charset="-79"/>
                <a:cs typeface="Amatic SC" panose="00000500000000000000" pitchFamily="2" charset="-79"/>
              </a:rPr>
              <a:t>Partnership Approach to Planning for Advocacy </a:t>
            </a:r>
            <a:endParaRPr lang="en-GB" sz="3600" b="1" dirty="0">
              <a:solidFill>
                <a:schemeClr val="tx1">
                  <a:lumMod val="65000"/>
                  <a:lumOff val="35000"/>
                </a:schemeClr>
              </a:solidFill>
              <a:latin typeface="Amatic SC" panose="00000500000000000000" pitchFamily="2" charset="-79"/>
              <a:cs typeface="Amatic SC" panose="00000500000000000000" pitchFamily="2" charset="-79"/>
            </a:endParaRPr>
          </a:p>
        </p:txBody>
      </p:sp>
      <p:sp>
        <p:nvSpPr>
          <p:cNvPr id="7170" name="Rectangle 3"/>
          <p:cNvSpPr>
            <a:spLocks noChangeArrowheads="1"/>
          </p:cNvSpPr>
          <p:nvPr/>
        </p:nvSpPr>
        <p:spPr bwMode="auto">
          <a:xfrm>
            <a:off x="685800" y="1295400"/>
            <a:ext cx="7924800" cy="5029201"/>
          </a:xfrm>
          <a:prstGeom prst="rect">
            <a:avLst/>
          </a:prstGeom>
          <a:noFill/>
          <a:ln w="9525">
            <a:noFill/>
            <a:miter lim="800000"/>
            <a:headEnd/>
            <a:tailEnd/>
          </a:ln>
        </p:spPr>
        <p:txBody>
          <a:bodyPr/>
          <a:lstStyle/>
          <a:p>
            <a:pPr marL="342900" indent="-342900">
              <a:lnSpc>
                <a:spcPct val="150000"/>
              </a:lnSpc>
              <a:spcBef>
                <a:spcPct val="20000"/>
              </a:spcBef>
              <a:buFont typeface="Arial" panose="020B0604020202020204" pitchFamily="34" charset="0"/>
              <a:buChar char="•"/>
            </a:pPr>
            <a:r>
              <a:rPr lang="en-GB" sz="2400" b="1" dirty="0" smtClean="0">
                <a:solidFill>
                  <a:schemeClr val="tx1">
                    <a:lumMod val="65000"/>
                    <a:lumOff val="35000"/>
                  </a:schemeClr>
                </a:solidFill>
                <a:latin typeface="Calibri" panose="020F0502020204030204" pitchFamily="34" charset="0"/>
                <a:cs typeface="Amatic SC" panose="00000500000000000000"/>
              </a:rPr>
              <a:t>Mutual </a:t>
            </a:r>
            <a:r>
              <a:rPr lang="en-GB" sz="2400" b="1" dirty="0">
                <a:solidFill>
                  <a:schemeClr val="tx1">
                    <a:lumMod val="65000"/>
                    <a:lumOff val="35000"/>
                  </a:schemeClr>
                </a:solidFill>
                <a:latin typeface="Calibri" panose="020F0502020204030204" pitchFamily="34" charset="0"/>
                <a:cs typeface="Amatic SC" panose="00000500000000000000"/>
              </a:rPr>
              <a:t>understanding of provisions at outset </a:t>
            </a:r>
            <a:endParaRPr lang="en-GB" sz="2400" b="1" dirty="0" smtClean="0">
              <a:solidFill>
                <a:schemeClr val="tx1">
                  <a:lumMod val="65000"/>
                  <a:lumOff val="35000"/>
                </a:schemeClr>
              </a:solidFill>
              <a:latin typeface="Calibri" panose="020F0502020204030204" pitchFamily="34" charset="0"/>
              <a:cs typeface="Amatic SC" panose="00000500000000000000"/>
            </a:endParaRPr>
          </a:p>
          <a:p>
            <a:pPr marL="342900" indent="-342900">
              <a:lnSpc>
                <a:spcPct val="150000"/>
              </a:lnSpc>
              <a:spcBef>
                <a:spcPct val="20000"/>
              </a:spcBef>
              <a:buFont typeface="Arial" panose="020B0604020202020204" pitchFamily="34" charset="0"/>
              <a:buChar char="•"/>
            </a:pPr>
            <a:r>
              <a:rPr lang="en-GB" sz="2400" b="1" dirty="0" smtClean="0">
                <a:solidFill>
                  <a:schemeClr val="tx1">
                    <a:lumMod val="65000"/>
                    <a:lumOff val="35000"/>
                  </a:schemeClr>
                </a:solidFill>
                <a:latin typeface="Calibri" panose="020F0502020204030204" pitchFamily="34" charset="0"/>
                <a:cs typeface="Amatic SC" panose="00000500000000000000"/>
              </a:rPr>
              <a:t>Joint </a:t>
            </a:r>
            <a:r>
              <a:rPr lang="en-GB" sz="2400" b="1" dirty="0">
                <a:solidFill>
                  <a:schemeClr val="tx1">
                    <a:lumMod val="65000"/>
                    <a:lumOff val="35000"/>
                  </a:schemeClr>
                </a:solidFill>
                <a:latin typeface="Calibri" panose="020F0502020204030204" pitchFamily="34" charset="0"/>
                <a:cs typeface="Amatic SC" panose="00000500000000000000"/>
              </a:rPr>
              <a:t>training sessions </a:t>
            </a:r>
          </a:p>
          <a:p>
            <a:pPr marL="342900" indent="-342900">
              <a:lnSpc>
                <a:spcPct val="150000"/>
              </a:lnSpc>
              <a:spcBef>
                <a:spcPct val="20000"/>
              </a:spcBef>
              <a:buFont typeface="Arial" panose="020B0604020202020204" pitchFamily="34" charset="0"/>
              <a:buChar char="•"/>
            </a:pPr>
            <a:r>
              <a:rPr lang="en-GB" sz="2400" b="1" dirty="0" smtClean="0">
                <a:solidFill>
                  <a:schemeClr val="tx1">
                    <a:lumMod val="65000"/>
                    <a:lumOff val="35000"/>
                  </a:schemeClr>
                </a:solidFill>
                <a:latin typeface="Calibri" panose="020F0502020204030204" pitchFamily="34" charset="0"/>
                <a:cs typeface="Amatic SC" panose="00000500000000000000"/>
              </a:rPr>
              <a:t>Introductions</a:t>
            </a:r>
          </a:p>
          <a:p>
            <a:pPr marL="342900" indent="-342900">
              <a:lnSpc>
                <a:spcPct val="150000"/>
              </a:lnSpc>
              <a:spcBef>
                <a:spcPct val="20000"/>
              </a:spcBef>
              <a:buFont typeface="Arial" panose="020B0604020202020204" pitchFamily="34" charset="0"/>
              <a:buChar char="•"/>
            </a:pPr>
            <a:r>
              <a:rPr lang="en-GB" sz="2400" b="1" dirty="0" smtClean="0">
                <a:solidFill>
                  <a:schemeClr val="tx1">
                    <a:lumMod val="65000"/>
                    <a:lumOff val="35000"/>
                  </a:schemeClr>
                </a:solidFill>
                <a:latin typeface="Calibri" panose="020F0502020204030204" pitchFamily="34" charset="0"/>
                <a:cs typeface="Amatic SC" panose="00000500000000000000"/>
              </a:rPr>
              <a:t>Interplay with local authority children’s rights services </a:t>
            </a:r>
            <a:r>
              <a:rPr lang="en-GB" sz="2400" b="1" dirty="0" err="1" smtClean="0">
                <a:solidFill>
                  <a:schemeClr val="tx1">
                    <a:lumMod val="65000"/>
                    <a:lumOff val="35000"/>
                  </a:schemeClr>
                </a:solidFill>
                <a:latin typeface="Calibri" panose="020F0502020204030204" pitchFamily="34" charset="0"/>
                <a:cs typeface="Amatic SC" panose="00000500000000000000"/>
              </a:rPr>
              <a:t>etc</a:t>
            </a:r>
            <a:r>
              <a:rPr lang="en-GB" sz="2400" b="1" dirty="0" smtClean="0">
                <a:solidFill>
                  <a:schemeClr val="tx1">
                    <a:lumMod val="65000"/>
                    <a:lumOff val="35000"/>
                  </a:schemeClr>
                </a:solidFill>
                <a:latin typeface="Calibri" panose="020F0502020204030204" pitchFamily="34" charset="0"/>
                <a:cs typeface="Amatic SC" panose="00000500000000000000"/>
              </a:rPr>
              <a:t> </a:t>
            </a:r>
          </a:p>
          <a:p>
            <a:pPr marL="342900" indent="-342900">
              <a:lnSpc>
                <a:spcPct val="150000"/>
              </a:lnSpc>
              <a:spcBef>
                <a:spcPct val="20000"/>
              </a:spcBef>
              <a:buFont typeface="Arial" panose="020B0604020202020204" pitchFamily="34" charset="0"/>
              <a:buChar char="•"/>
            </a:pPr>
            <a:r>
              <a:rPr lang="en-GB" sz="2400" b="1" dirty="0" smtClean="0">
                <a:solidFill>
                  <a:schemeClr val="tx1">
                    <a:lumMod val="65000"/>
                    <a:lumOff val="35000"/>
                  </a:schemeClr>
                </a:solidFill>
                <a:latin typeface="Calibri" panose="020F0502020204030204" pitchFamily="34" charset="0"/>
                <a:cs typeface="Amatic SC" panose="00000500000000000000"/>
              </a:rPr>
              <a:t>Preparation of child friendly leaflets and materials</a:t>
            </a:r>
          </a:p>
          <a:p>
            <a:pPr marL="342900" indent="-342900">
              <a:lnSpc>
                <a:spcPct val="150000"/>
              </a:lnSpc>
              <a:spcBef>
                <a:spcPct val="20000"/>
              </a:spcBef>
              <a:buFont typeface="Arial" panose="020B0604020202020204" pitchFamily="34" charset="0"/>
              <a:buChar char="•"/>
            </a:pPr>
            <a:r>
              <a:rPr lang="en-GB" sz="2400" b="1" dirty="0" err="1" smtClean="0">
                <a:solidFill>
                  <a:schemeClr val="tx1">
                    <a:lumMod val="65000"/>
                    <a:lumOff val="35000"/>
                  </a:schemeClr>
                </a:solidFill>
                <a:latin typeface="Calibri" panose="020F0502020204030204" pitchFamily="34" charset="0"/>
                <a:cs typeface="Amatic SC" panose="00000500000000000000"/>
              </a:rPr>
              <a:t>QR</a:t>
            </a:r>
            <a:r>
              <a:rPr lang="en-GB" sz="2400" b="1" dirty="0" smtClean="0">
                <a:solidFill>
                  <a:schemeClr val="tx1">
                    <a:lumMod val="65000"/>
                    <a:lumOff val="35000"/>
                  </a:schemeClr>
                </a:solidFill>
                <a:latin typeface="Calibri" panose="020F0502020204030204" pitchFamily="34" charset="0"/>
                <a:cs typeface="Amatic SC" panose="00000500000000000000"/>
              </a:rPr>
              <a:t> codes in hearing centre </a:t>
            </a:r>
          </a:p>
          <a:p>
            <a:pPr marL="342900" indent="-342900">
              <a:lnSpc>
                <a:spcPct val="150000"/>
              </a:lnSpc>
              <a:spcBef>
                <a:spcPct val="20000"/>
              </a:spcBef>
              <a:buFont typeface="Arial" panose="020B0604020202020204" pitchFamily="34" charset="0"/>
              <a:buChar char="•"/>
            </a:pPr>
            <a:r>
              <a:rPr lang="en-GB" sz="2400" b="1" dirty="0" smtClean="0">
                <a:solidFill>
                  <a:schemeClr val="tx1">
                    <a:lumMod val="65000"/>
                    <a:lumOff val="35000"/>
                  </a:schemeClr>
                </a:solidFill>
                <a:latin typeface="Calibri" panose="020F0502020204030204" pitchFamily="34" charset="0"/>
                <a:cs typeface="Amatic SC" panose="00000500000000000000"/>
              </a:rPr>
              <a:t>Changes to SW report templates</a:t>
            </a:r>
          </a:p>
          <a:p>
            <a:pPr marL="342900" indent="-342900">
              <a:lnSpc>
                <a:spcPct val="150000"/>
              </a:lnSpc>
              <a:spcBef>
                <a:spcPct val="20000"/>
              </a:spcBef>
              <a:buFont typeface="Arial" panose="020B0604020202020204" pitchFamily="34" charset="0"/>
              <a:buChar char="•"/>
            </a:pPr>
            <a:r>
              <a:rPr lang="en-GB" sz="2400" b="1" dirty="0" smtClean="0">
                <a:solidFill>
                  <a:schemeClr val="tx1">
                    <a:lumMod val="65000"/>
                    <a:lumOff val="35000"/>
                  </a:schemeClr>
                </a:solidFill>
                <a:latin typeface="Calibri" panose="020F0502020204030204" pitchFamily="34" charset="0"/>
                <a:cs typeface="Amatic SC" panose="00000500000000000000"/>
              </a:rPr>
              <a:t>Hearing observations for new advocacy workers</a:t>
            </a:r>
          </a:p>
          <a:p>
            <a:pPr>
              <a:spcBef>
                <a:spcPct val="20000"/>
              </a:spcBef>
            </a:pPr>
            <a:endParaRPr lang="en-GB" sz="2800" b="1" dirty="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685800" y="38100"/>
            <a:ext cx="7315200" cy="1028700"/>
          </a:xfrm>
          <a:prstGeom prst="rect">
            <a:avLst/>
          </a:prstGeom>
          <a:noFill/>
          <a:ln w="9525">
            <a:noFill/>
            <a:miter lim="800000"/>
            <a:headEnd/>
            <a:tailEnd/>
          </a:ln>
        </p:spPr>
        <p:txBody>
          <a:bodyPr anchor="ctr"/>
          <a:lstStyle/>
          <a:p>
            <a:r>
              <a:rPr lang="en-GB" sz="3600" b="1" dirty="0" smtClean="0">
                <a:solidFill>
                  <a:schemeClr val="tx1">
                    <a:lumMod val="65000"/>
                    <a:lumOff val="35000"/>
                  </a:schemeClr>
                </a:solidFill>
                <a:latin typeface="Amatic SC" panose="00000500000000000000" pitchFamily="2" charset="-79"/>
                <a:cs typeface="Amatic SC" panose="00000500000000000000" pitchFamily="2" charset="-79"/>
              </a:rPr>
              <a:t>Where are We now? </a:t>
            </a:r>
          </a:p>
          <a:p>
            <a:r>
              <a:rPr lang="en-GB" sz="3600" b="1" dirty="0" smtClean="0">
                <a:solidFill>
                  <a:schemeClr val="tx1">
                    <a:lumMod val="65000"/>
                    <a:lumOff val="35000"/>
                  </a:schemeClr>
                </a:solidFill>
                <a:latin typeface="Amatic SC" panose="00000500000000000000" pitchFamily="2" charset="-79"/>
                <a:cs typeface="Amatic SC" panose="00000500000000000000" pitchFamily="2" charset="-79"/>
              </a:rPr>
              <a:t>What Works Well </a:t>
            </a:r>
            <a:endParaRPr lang="en-GB" sz="3600" b="1" dirty="0">
              <a:solidFill>
                <a:schemeClr val="tx1">
                  <a:lumMod val="65000"/>
                  <a:lumOff val="35000"/>
                </a:schemeClr>
              </a:solidFill>
              <a:latin typeface="Amatic SC" panose="00000500000000000000" pitchFamily="2" charset="-79"/>
              <a:cs typeface="Amatic SC" panose="00000500000000000000" pitchFamily="2" charset="-79"/>
            </a:endParaRPr>
          </a:p>
        </p:txBody>
      </p:sp>
      <p:sp>
        <p:nvSpPr>
          <p:cNvPr id="7170" name="Rectangle 3"/>
          <p:cNvSpPr>
            <a:spLocks noChangeArrowheads="1"/>
          </p:cNvSpPr>
          <p:nvPr/>
        </p:nvSpPr>
        <p:spPr bwMode="auto">
          <a:xfrm>
            <a:off x="228600" y="1066800"/>
            <a:ext cx="8001000" cy="5334000"/>
          </a:xfrm>
          <a:prstGeom prst="rect">
            <a:avLst/>
          </a:prstGeom>
          <a:noFill/>
          <a:ln w="9525">
            <a:noFill/>
            <a:miter lim="800000"/>
            <a:headEnd/>
            <a:tailEnd/>
          </a:ln>
        </p:spPr>
        <p:txBody>
          <a:bodyPr/>
          <a:lstStyle/>
          <a:p>
            <a:pPr>
              <a:spcBef>
                <a:spcPct val="20000"/>
              </a:spcBef>
            </a:pPr>
            <a:r>
              <a:rPr lang="en-GB" sz="2400" b="1" dirty="0" smtClean="0">
                <a:solidFill>
                  <a:schemeClr val="tx1">
                    <a:lumMod val="65000"/>
                    <a:lumOff val="35000"/>
                  </a:schemeClr>
                </a:solidFill>
                <a:latin typeface="Calibri" panose="020F0502020204030204" pitchFamily="34" charset="0"/>
                <a:cs typeface="Calibri" panose="020F0502020204030204" pitchFamily="34" charset="0"/>
              </a:rPr>
              <a:t>Consistent support </a:t>
            </a:r>
            <a:r>
              <a:rPr lang="en-GB" sz="2400" b="1" dirty="0">
                <a:solidFill>
                  <a:schemeClr val="tx1">
                    <a:lumMod val="65000"/>
                    <a:lumOff val="35000"/>
                  </a:schemeClr>
                </a:solidFill>
                <a:latin typeface="Calibri" panose="020F0502020204030204" pitchFamily="34" charset="0"/>
                <a:cs typeface="Calibri" panose="020F0502020204030204" pitchFamily="34" charset="0"/>
              </a:rPr>
              <a:t>before, during and after </a:t>
            </a:r>
            <a:r>
              <a:rPr lang="en-GB" sz="2400" b="1" dirty="0" smtClean="0">
                <a:solidFill>
                  <a:schemeClr val="tx1">
                    <a:lumMod val="65000"/>
                    <a:lumOff val="35000"/>
                  </a:schemeClr>
                </a:solidFill>
                <a:latin typeface="Calibri" panose="020F0502020204030204" pitchFamily="34" charset="0"/>
                <a:cs typeface="Calibri" panose="020F0502020204030204" pitchFamily="34" charset="0"/>
              </a:rPr>
              <a:t>hearings</a:t>
            </a:r>
          </a:p>
          <a:p>
            <a:pPr>
              <a:spcBef>
                <a:spcPct val="20000"/>
              </a:spcBef>
            </a:pPr>
            <a:endParaRPr lang="en-GB" sz="2400" b="1" dirty="0">
              <a:solidFill>
                <a:schemeClr val="tx1">
                  <a:lumMod val="65000"/>
                  <a:lumOff val="35000"/>
                </a:schemeClr>
              </a:solidFill>
              <a:latin typeface="Calibri" panose="020F0502020204030204" pitchFamily="34" charset="0"/>
              <a:cs typeface="Calibri" panose="020F0502020204030204" pitchFamily="34" charset="0"/>
            </a:endParaRPr>
          </a:p>
          <a:p>
            <a:pPr>
              <a:spcBef>
                <a:spcPct val="20000"/>
              </a:spcBef>
            </a:pPr>
            <a:r>
              <a:rPr lang="en-GB" sz="2400" b="1" dirty="0" smtClean="0">
                <a:solidFill>
                  <a:schemeClr val="tx1">
                    <a:lumMod val="65000"/>
                    <a:lumOff val="35000"/>
                  </a:schemeClr>
                </a:solidFill>
                <a:latin typeface="Calibri" panose="020F0502020204030204" pitchFamily="34" charset="0"/>
                <a:cs typeface="Calibri" panose="020F0502020204030204" pitchFamily="34" charset="0"/>
              </a:rPr>
              <a:t>BEFORE - </a:t>
            </a:r>
            <a:r>
              <a:rPr lang="en-GB" sz="2400" dirty="0" smtClean="0">
                <a:solidFill>
                  <a:schemeClr val="tx1">
                    <a:lumMod val="65000"/>
                    <a:lumOff val="35000"/>
                  </a:schemeClr>
                </a:solidFill>
                <a:latin typeface="Calibri" panose="020F0502020204030204" pitchFamily="34" charset="0"/>
                <a:cs typeface="Calibri" panose="020F0502020204030204" pitchFamily="34" charset="0"/>
              </a:rPr>
              <a:t>Child </a:t>
            </a:r>
            <a:r>
              <a:rPr lang="en-GB" sz="2400" dirty="0">
                <a:solidFill>
                  <a:schemeClr val="tx1">
                    <a:lumMod val="65000"/>
                    <a:lumOff val="35000"/>
                  </a:schemeClr>
                </a:solidFill>
                <a:latin typeface="Calibri" panose="020F0502020204030204" pitchFamily="34" charset="0"/>
                <a:cs typeface="Calibri" panose="020F0502020204030204" pitchFamily="34" charset="0"/>
              </a:rPr>
              <a:t>having time before hearing to prepare with </a:t>
            </a:r>
            <a:r>
              <a:rPr lang="en-GB" sz="2400" dirty="0" smtClean="0">
                <a:solidFill>
                  <a:schemeClr val="tx1">
                    <a:lumMod val="65000"/>
                    <a:lumOff val="35000"/>
                  </a:schemeClr>
                </a:solidFill>
                <a:latin typeface="Calibri" panose="020F0502020204030204" pitchFamily="34" charset="0"/>
                <a:cs typeface="Calibri" panose="020F0502020204030204" pitchFamily="34" charset="0"/>
              </a:rPr>
              <a:t>advocacy worker; child </a:t>
            </a:r>
            <a:r>
              <a:rPr lang="en-GB" sz="2400" dirty="0">
                <a:solidFill>
                  <a:schemeClr val="tx1">
                    <a:lumMod val="65000"/>
                    <a:lumOff val="35000"/>
                  </a:schemeClr>
                </a:solidFill>
                <a:latin typeface="Calibri" panose="020F0502020204030204" pitchFamily="34" charset="0"/>
                <a:cs typeface="Calibri" panose="020F0502020204030204" pitchFamily="34" charset="0"/>
              </a:rPr>
              <a:t>friendly </a:t>
            </a:r>
            <a:r>
              <a:rPr lang="en-GB" sz="2400" dirty="0" smtClean="0">
                <a:solidFill>
                  <a:schemeClr val="tx1">
                    <a:lumMod val="65000"/>
                    <a:lumOff val="35000"/>
                  </a:schemeClr>
                </a:solidFill>
                <a:latin typeface="Calibri" panose="020F0502020204030204" pitchFamily="34" charset="0"/>
                <a:cs typeface="Calibri" panose="020F0502020204030204" pitchFamily="34" charset="0"/>
              </a:rPr>
              <a:t>information</a:t>
            </a:r>
          </a:p>
          <a:p>
            <a:pPr>
              <a:spcBef>
                <a:spcPct val="20000"/>
              </a:spcBef>
            </a:pPr>
            <a:r>
              <a:rPr lang="en-GB" sz="2400" b="1" dirty="0" smtClean="0">
                <a:solidFill>
                  <a:schemeClr val="tx1">
                    <a:lumMod val="65000"/>
                    <a:lumOff val="35000"/>
                  </a:schemeClr>
                </a:solidFill>
                <a:latin typeface="Calibri" panose="020F0502020204030204" pitchFamily="34" charset="0"/>
                <a:cs typeface="Calibri" panose="020F0502020204030204" pitchFamily="34" charset="0"/>
              </a:rPr>
              <a:t>DURING - </a:t>
            </a:r>
            <a:r>
              <a:rPr lang="en-GB" sz="2400" dirty="0" smtClean="0">
                <a:solidFill>
                  <a:schemeClr val="tx1">
                    <a:lumMod val="65000"/>
                    <a:lumOff val="35000"/>
                  </a:schemeClr>
                </a:solidFill>
                <a:latin typeface="Calibri" panose="020F0502020204030204" pitchFamily="34" charset="0"/>
                <a:cs typeface="Calibri" panose="020F0502020204030204" pitchFamily="34" charset="0"/>
              </a:rPr>
              <a:t>Child supported to access advocacy; skilled advocacy workers; well informed supportive social workers; use of avatars and technology</a:t>
            </a:r>
          </a:p>
          <a:p>
            <a:pPr>
              <a:spcBef>
                <a:spcPct val="20000"/>
              </a:spcBef>
            </a:pPr>
            <a:r>
              <a:rPr lang="en-GB" sz="2400" b="1" dirty="0" smtClean="0">
                <a:solidFill>
                  <a:schemeClr val="tx1">
                    <a:lumMod val="65000"/>
                    <a:lumOff val="35000"/>
                  </a:schemeClr>
                </a:solidFill>
                <a:latin typeface="Calibri" panose="020F0502020204030204" pitchFamily="34" charset="0"/>
                <a:cs typeface="Calibri" panose="020F0502020204030204" pitchFamily="34" charset="0"/>
              </a:rPr>
              <a:t>AFTER </a:t>
            </a:r>
            <a:r>
              <a:rPr lang="en-GB" sz="2400" dirty="0" smtClean="0">
                <a:solidFill>
                  <a:schemeClr val="tx1">
                    <a:lumMod val="65000"/>
                    <a:lumOff val="35000"/>
                  </a:schemeClr>
                </a:solidFill>
                <a:latin typeface="Calibri" panose="020F0502020204030204" pitchFamily="34" charset="0"/>
                <a:cs typeface="Calibri" panose="020F0502020204030204" pitchFamily="34" charset="0"/>
              </a:rPr>
              <a:t>- Relational </a:t>
            </a:r>
            <a:r>
              <a:rPr lang="en-GB" sz="2400" dirty="0">
                <a:solidFill>
                  <a:schemeClr val="tx1">
                    <a:lumMod val="65000"/>
                    <a:lumOff val="35000"/>
                  </a:schemeClr>
                </a:solidFill>
                <a:latin typeface="Calibri" panose="020F0502020204030204" pitchFamily="34" charset="0"/>
                <a:cs typeface="Calibri" panose="020F0502020204030204" pitchFamily="34" charset="0"/>
              </a:rPr>
              <a:t>work, consistent reporter contacts for </a:t>
            </a:r>
            <a:r>
              <a:rPr lang="en-GB" sz="2400" dirty="0" smtClean="0">
                <a:solidFill>
                  <a:schemeClr val="tx1">
                    <a:lumMod val="65000"/>
                    <a:lumOff val="35000"/>
                  </a:schemeClr>
                </a:solidFill>
                <a:latin typeface="Calibri" panose="020F0502020204030204" pitchFamily="34" charset="0"/>
                <a:cs typeface="Calibri" panose="020F0502020204030204" pitchFamily="34" charset="0"/>
              </a:rPr>
              <a:t>advocacy</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smtClean="0">
                <a:solidFill>
                  <a:schemeClr val="tx1">
                    <a:lumMod val="65000"/>
                    <a:lumOff val="35000"/>
                  </a:schemeClr>
                </a:solidFill>
                <a:latin typeface="Calibri" panose="020F0502020204030204" pitchFamily="34" charset="0"/>
                <a:cs typeface="Calibri" panose="020F0502020204030204" pitchFamily="34" charset="0"/>
              </a:rPr>
              <a:t>SW </a:t>
            </a:r>
            <a:r>
              <a:rPr lang="en-GB" sz="2400" dirty="0">
                <a:solidFill>
                  <a:schemeClr val="tx1">
                    <a:lumMod val="65000"/>
                    <a:lumOff val="35000"/>
                  </a:schemeClr>
                </a:solidFill>
                <a:latin typeface="Calibri" panose="020F0502020204030204" pitchFamily="34" charset="0"/>
                <a:cs typeface="Calibri" panose="020F0502020204030204" pitchFamily="34" charset="0"/>
              </a:rPr>
              <a:t>and </a:t>
            </a:r>
            <a:r>
              <a:rPr lang="en-GB" sz="2400" dirty="0" smtClean="0">
                <a:solidFill>
                  <a:schemeClr val="tx1">
                    <a:lumMod val="65000"/>
                    <a:lumOff val="35000"/>
                  </a:schemeClr>
                </a:solidFill>
                <a:latin typeface="Calibri" panose="020F0502020204030204" pitchFamily="34" charset="0"/>
                <a:cs typeface="Calibri" panose="020F0502020204030204" pitchFamily="34" charset="0"/>
              </a:rPr>
              <a:t>child</a:t>
            </a:r>
          </a:p>
          <a:p>
            <a:pPr>
              <a:spcBef>
                <a:spcPct val="20000"/>
              </a:spcBef>
            </a:pPr>
            <a:endParaRPr lang="en-GB" sz="2400" b="1" dirty="0">
              <a:solidFill>
                <a:schemeClr val="tx1">
                  <a:lumMod val="65000"/>
                  <a:lumOff val="35000"/>
                </a:schemeClr>
              </a:solidFill>
              <a:latin typeface="Calibri" panose="020F0502020204030204" pitchFamily="34" charset="0"/>
              <a:cs typeface="Calibri" panose="020F0502020204030204" pitchFamily="34" charset="0"/>
            </a:endParaRPr>
          </a:p>
          <a:p>
            <a:pPr>
              <a:spcBef>
                <a:spcPct val="20000"/>
              </a:spcBef>
            </a:pPr>
            <a:r>
              <a:rPr lang="en-GB" sz="2400" b="1" dirty="0" smtClean="0">
                <a:solidFill>
                  <a:schemeClr val="tx1">
                    <a:lumMod val="65000"/>
                    <a:lumOff val="35000"/>
                  </a:schemeClr>
                </a:solidFill>
                <a:latin typeface="Calibri" panose="020F0502020204030204" pitchFamily="34" charset="0"/>
                <a:cs typeface="Calibri" panose="020F0502020204030204" pitchFamily="34" charset="0"/>
              </a:rPr>
              <a:t>LEADS TO - </a:t>
            </a:r>
            <a:endParaRPr lang="en-GB" sz="2400" b="1"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spcBef>
                <a:spcPct val="20000"/>
              </a:spcBef>
              <a:buFont typeface="Arial" panose="020B0604020202020204" pitchFamily="34" charset="0"/>
              <a:buChar char="•"/>
            </a:pPr>
            <a:r>
              <a:rPr lang="en-GB" sz="2400" dirty="0" smtClean="0">
                <a:solidFill>
                  <a:schemeClr val="tx1">
                    <a:lumMod val="65000"/>
                    <a:lumOff val="35000"/>
                  </a:schemeClr>
                </a:solidFill>
                <a:latin typeface="Calibri" panose="020F0502020204030204" pitchFamily="34" charset="0"/>
                <a:cs typeface="Calibri" panose="020F0502020204030204" pitchFamily="34" charset="0"/>
              </a:rPr>
              <a:t>Confidence of child in the children’s hearing </a:t>
            </a:r>
          </a:p>
          <a:p>
            <a:pPr marL="342900" indent="-342900">
              <a:spcBef>
                <a:spcPct val="20000"/>
              </a:spcBef>
              <a:buFont typeface="Arial" panose="020B0604020202020204" pitchFamily="34" charset="0"/>
              <a:buChar char="•"/>
            </a:pPr>
            <a:r>
              <a:rPr lang="en-GB" sz="2400" dirty="0" smtClean="0">
                <a:solidFill>
                  <a:schemeClr val="tx1">
                    <a:lumMod val="65000"/>
                    <a:lumOff val="35000"/>
                  </a:schemeClr>
                </a:solidFill>
                <a:latin typeface="Calibri" panose="020F0502020204030204" pitchFamily="34" charset="0"/>
                <a:cs typeface="Calibri" panose="020F0502020204030204" pitchFamily="34" charset="0"/>
              </a:rPr>
              <a:t>Use of avatars and technology </a:t>
            </a:r>
          </a:p>
          <a:p>
            <a:pPr>
              <a:spcBef>
                <a:spcPct val="20000"/>
              </a:spcBef>
            </a:pPr>
            <a:endParaRPr lang="en-GB" sz="2400" dirty="0" smtClean="0">
              <a:solidFill>
                <a:schemeClr val="tx1">
                  <a:lumMod val="65000"/>
                  <a:lumOff val="35000"/>
                </a:schemeClr>
              </a:solidFill>
              <a:latin typeface="Calibri" panose="020F0502020204030204" pitchFamily="34" charset="0"/>
              <a:cs typeface="Calibri" panose="020F0502020204030204" pitchFamily="34" charset="0"/>
            </a:endParaRPr>
          </a:p>
          <a:p>
            <a:pPr>
              <a:spcBef>
                <a:spcPct val="20000"/>
              </a:spcBef>
            </a:pPr>
            <a:endParaRPr lang="en-GB" sz="2400" b="1" dirty="0">
              <a:solidFill>
                <a:srgbClr val="002060"/>
              </a:solidFill>
              <a:latin typeface="Calibri" panose="020F0502020204030204" pitchFamily="34" charset="0"/>
              <a:cs typeface="Calibri" panose="020F0502020204030204" pitchFamily="34" charset="0"/>
            </a:endParaRPr>
          </a:p>
          <a:p>
            <a:pPr marL="6350" indent="-6350">
              <a:spcBef>
                <a:spcPct val="20000"/>
              </a:spcBef>
              <a:buFont typeface="Webdings" pitchFamily="18" charset="2"/>
              <a:buChar char="&lt;"/>
            </a:pPr>
            <a:endParaRPr lang="en-GB" sz="2800" b="1" dirty="0">
              <a:solidFill>
                <a:srgbClr val="002060"/>
              </a:solidFill>
              <a:latin typeface="Calibri" pitchFamily="34" charset="0"/>
            </a:endParaRPr>
          </a:p>
        </p:txBody>
      </p:sp>
    </p:spTree>
    <p:extLst>
      <p:ext uri="{BB962C8B-B14F-4D97-AF65-F5344CB8AC3E}">
        <p14:creationId xmlns:p14="http://schemas.microsoft.com/office/powerpoint/2010/main" val="3155669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ockLayouts Investment Advisor FN019">
  <a:themeElements>
    <a:clrScheme name="Custom 1">
      <a:dk1>
        <a:sysClr val="windowText" lastClr="000000"/>
      </a:dk1>
      <a:lt1>
        <a:sysClr val="window" lastClr="FFFFFF"/>
      </a:lt1>
      <a:dk2>
        <a:srgbClr val="5F6A6E"/>
      </a:dk2>
      <a:lt2>
        <a:srgbClr val="B7AFA1"/>
      </a:lt2>
      <a:accent1>
        <a:srgbClr val="D8C884"/>
      </a:accent1>
      <a:accent2>
        <a:srgbClr val="AFAD6F"/>
      </a:accent2>
      <a:accent3>
        <a:srgbClr val="C26C4A"/>
      </a:accent3>
      <a:accent4>
        <a:srgbClr val="5F6A6E"/>
      </a:accent4>
      <a:accent5>
        <a:srgbClr val="9AB1BA"/>
      </a:accent5>
      <a:accent6>
        <a:srgbClr val="7030A0"/>
      </a:accent6>
      <a:hlink>
        <a:srgbClr val="0000FF"/>
      </a:hlink>
      <a:folHlink>
        <a:srgbClr val="800080"/>
      </a:folHlink>
    </a:clrScheme>
    <a:fontScheme name="Custom 2">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2D6009993F694E8774685F6965F61C" ma:contentTypeVersion="12" ma:contentTypeDescription="Create a new document." ma:contentTypeScope="" ma:versionID="4bddcef9fba9a8b762ffeb3daea679fe">
  <xsd:schema xmlns:xsd="http://www.w3.org/2001/XMLSchema" xmlns:xs="http://www.w3.org/2001/XMLSchema" xmlns:p="http://schemas.microsoft.com/office/2006/metadata/properties" xmlns:ns2="791f95d6-8783-4b7d-992e-3ef5fa204a31" xmlns:ns3="c5e5ae4c-d1a2-4efd-9323-e244a13f0988" targetNamespace="http://schemas.microsoft.com/office/2006/metadata/properties" ma:root="true" ma:fieldsID="5909a87e0d6a6f23ce255af918179e27" ns2:_="" ns3:_="">
    <xsd:import namespace="791f95d6-8783-4b7d-992e-3ef5fa204a31"/>
    <xsd:import namespace="c5e5ae4c-d1a2-4efd-9323-e244a13f0988"/>
    <xsd:element name="properties">
      <xsd:complexType>
        <xsd:sequence>
          <xsd:element name="documentManagement">
            <xsd:complexType>
              <xsd:all>
                <xsd:element ref="ns2:Templates" minOccurs="0"/>
                <xsd:element ref="ns3:_dlc_DocId" minOccurs="0"/>
                <xsd:element ref="ns3:_dlc_DocIdUrl" minOccurs="0"/>
                <xsd:element ref="ns3: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1f95d6-8783-4b7d-992e-3ef5fa204a31" elementFormDefault="qualified">
    <xsd:import namespace="http://schemas.microsoft.com/office/2006/documentManagement/types"/>
    <xsd:import namespace="http://schemas.microsoft.com/office/infopath/2007/PartnerControls"/>
    <xsd:element name="Templates" ma:index="8" nillable="true" ma:displayName="Template Type" ma:format="Dropdown" ma:internalName="Templates">
      <xsd:simpleType>
        <xsd:restriction base="dms:Choice">
          <xsd:enumeration value="Agenda - template"/>
          <xsd:enumeration value="Audit and Risk Committee - template"/>
          <xsd:enumeration value="Board report - notes"/>
          <xsd:enumeration value="Board report - template"/>
          <xsd:enumeration value="Business cards"/>
          <xsd:enumeration value="Changing for Children"/>
          <xsd:enumeration value="Email Signature"/>
          <xsd:enumeration value="EMT report - notes"/>
          <xsd:enumeration value="EMT report - templates"/>
          <xsd:enumeration value="Fax header"/>
          <xsd:enumeration value="Flexitime"/>
          <xsd:enumeration value="Generic template - landscape"/>
          <xsd:enumeration value="Generic template - portrait"/>
          <xsd:enumeration value="Headed paper - black &amp; white"/>
          <xsd:enumeration value="Headed paper - colour"/>
          <xsd:enumeration value="Information Governance Leads - minute of meeting"/>
          <xsd:enumeration value="Kite mark guidance"/>
          <xsd:enumeration value="Logo - black &amp; white"/>
          <xsd:enumeration value="Logo - colour"/>
          <xsd:enumeration value="Manager's Briefing Sheet"/>
          <xsd:enumeration value="Meeting - action notes"/>
          <xsd:enumeration value="Meeting - agenda template"/>
          <xsd:enumeration value="Meeting - minutes template"/>
          <xsd:enumeration value="Meeting - session planner"/>
          <xsd:enumeration value="Partner's Briefing Note"/>
          <xsd:enumeration value="Partnership Forum"/>
          <xsd:enumeration value="Powerpoint Presentation"/>
          <xsd:enumeration value="Practice XplaNote"/>
          <xsd:enumeration value="Project Plan"/>
          <xsd:enumeration value="SCRA Signage"/>
          <xsd:enumeration value="Telephone List"/>
          <xsd:enumeration value="Letter template"/>
          <xsd:enumeration value="SCRA Corporate colours"/>
          <xsd:enumeration value="Project documents"/>
        </xsd:restriction>
      </xsd:simpleType>
    </xsd:element>
  </xsd:schema>
  <xsd:schema xmlns:xsd="http://www.w3.org/2001/XMLSchema" xmlns:xs="http://www.w3.org/2001/XMLSchema" xmlns:dms="http://schemas.microsoft.com/office/2006/documentManagement/types" xmlns:pc="http://schemas.microsoft.com/office/infopath/2007/PartnerControls" targetNamespace="c5e5ae4c-d1a2-4efd-9323-e244a13f0988"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emplates xmlns="791f95d6-8783-4b7d-992e-3ef5fa204a31">Powerpoint Presentation</Templates>
    <_dlc_DocId xmlns="c5e5ae4c-d1a2-4efd-9323-e244a13f0988">VV4NEWPMJ2XU-771-43</_dlc_DocId>
    <_dlc_DocIdUrl xmlns="c5e5ae4c-d1a2-4efd-9323-e244a13f0988">
      <Url>http://sgsharepoint/sites/connect/re/_layouts/DocIdRedir.aspx?ID=VV4NEWPMJ2XU-771-43</Url>
      <Description>VV4NEWPMJ2XU-771-43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92FDAB-A4D6-40D4-9DB3-7F43CEEC13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1f95d6-8783-4b7d-992e-3ef5fa204a31"/>
    <ds:schemaRef ds:uri="c5e5ae4c-d1a2-4efd-9323-e244a13f09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6F6267-4F91-43B3-86FD-6814E45EFEF0}">
  <ds:schemaRefs>
    <ds:schemaRef ds:uri="http://schemas.microsoft.com/sharepoint/events"/>
  </ds:schemaRefs>
</ds:datastoreItem>
</file>

<file path=customXml/itemProps3.xml><?xml version="1.0" encoding="utf-8"?>
<ds:datastoreItem xmlns:ds="http://schemas.openxmlformats.org/officeDocument/2006/customXml" ds:itemID="{A5A7AC3C-928C-42D4-B9C0-FF0EF522FBAD}">
  <ds:schemaRefs>
    <ds:schemaRef ds:uri="c5e5ae4c-d1a2-4efd-9323-e244a13f0988"/>
    <ds:schemaRef ds:uri="http://schemas.microsoft.com/office/2006/metadata/properties"/>
    <ds:schemaRef ds:uri="http://purl.org/dc/terms/"/>
    <ds:schemaRef ds:uri="http://schemas.microsoft.com/office/2006/documentManagement/types"/>
    <ds:schemaRef ds:uri="http://schemas.openxmlformats.org/package/2006/metadata/core-properties"/>
    <ds:schemaRef ds:uri="791f95d6-8783-4b7d-992e-3ef5fa204a31"/>
    <ds:schemaRef ds:uri="http://purl.org/dc/elements/1.1/"/>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E565A010-7809-4CBE-8CB8-3B38CDD550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8569</TotalTime>
  <Words>1046</Words>
  <Application>Microsoft Office PowerPoint</Application>
  <PresentationFormat>On-screen Show (4:3)</PresentationFormat>
  <Paragraphs>121</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Amatic SC</vt:lpstr>
      <vt:lpstr>Arial</vt:lpstr>
      <vt:lpstr>Arial Narrow</vt:lpstr>
      <vt:lpstr>Calibri</vt:lpstr>
      <vt:lpstr>Times New Roman</vt:lpstr>
      <vt:lpstr>Waiting for the Sunrise</vt:lpstr>
      <vt:lpstr>Webdings</vt:lpstr>
      <vt:lpstr>StockLayouts Investment Advisor FN019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StockLayouts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StockLayouts</dc:creator>
  <cp:lastModifiedBy>McIntyre M (Maryanne) (SCRA)</cp:lastModifiedBy>
  <cp:revision>213</cp:revision>
  <dcterms:created xsi:type="dcterms:W3CDTF">2010-07-09T22:21:36Z</dcterms:created>
  <dcterms:modified xsi:type="dcterms:W3CDTF">2022-01-21T14:44:02Z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0x0101003D2D6009993F694E8774685F6965F61C</vt:lpwstr>
  </property>
  <property fmtid="{D5CDD505-2E9C-101B-9397-08002B2CF9AE}" pid="3" name="Templates">
    <vt:lpwstr>Powerpoint Presentation</vt:lpwstr>
  </property>
  <property fmtid="{D5CDD505-2E9C-101B-9397-08002B2CF9AE}" pid="4" name="_dlc_DocIdItemGuid">
    <vt:lpwstr>14cd4182-2b64-444e-8e42-d46fe62e3762</vt:lpwstr>
  </property>
</Properties>
</file>