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7" r:id="rId2"/>
    <p:sldId id="294" r:id="rId3"/>
    <p:sldId id="284" r:id="rId4"/>
    <p:sldId id="312" r:id="rId5"/>
    <p:sldId id="306" r:id="rId6"/>
    <p:sldId id="298" r:id="rId7"/>
    <p:sldId id="322" r:id="rId8"/>
    <p:sldId id="345" r:id="rId9"/>
    <p:sldId id="302" r:id="rId10"/>
    <p:sldId id="346" r:id="rId11"/>
    <p:sldId id="303" r:id="rId12"/>
    <p:sldId id="347" r:id="rId13"/>
    <p:sldId id="323" r:id="rId14"/>
    <p:sldId id="324" r:id="rId15"/>
    <p:sldId id="325" r:id="rId16"/>
    <p:sldId id="337" r:id="rId17"/>
    <p:sldId id="332" r:id="rId18"/>
    <p:sldId id="335" r:id="rId19"/>
    <p:sldId id="326" r:id="rId20"/>
    <p:sldId id="333" r:id="rId21"/>
    <p:sldId id="349" r:id="rId22"/>
    <p:sldId id="314" r:id="rId23"/>
    <p:sldId id="317" r:id="rId24"/>
    <p:sldId id="319" r:id="rId25"/>
    <p:sldId id="262" r:id="rId26"/>
    <p:sldId id="334" r:id="rId27"/>
    <p:sldId id="354" r:id="rId28"/>
    <p:sldId id="318" r:id="rId29"/>
    <p:sldId id="320" r:id="rId30"/>
    <p:sldId id="321" r:id="rId31"/>
    <p:sldId id="268" r:id="rId32"/>
    <p:sldId id="269" r:id="rId33"/>
    <p:sldId id="270" r:id="rId34"/>
    <p:sldId id="350" r:id="rId35"/>
    <p:sldId id="351" r:id="rId36"/>
    <p:sldId id="338" r:id="rId37"/>
    <p:sldId id="344" r:id="rId38"/>
    <p:sldId id="341" r:id="rId39"/>
    <p:sldId id="340" r:id="rId40"/>
    <p:sldId id="271" r:id="rId41"/>
    <p:sldId id="342" r:id="rId42"/>
    <p:sldId id="352" r:id="rId43"/>
    <p:sldId id="275" r:id="rId44"/>
    <p:sldId id="276" r:id="rId45"/>
    <p:sldId id="277" r:id="rId46"/>
    <p:sldId id="278" r:id="rId47"/>
    <p:sldId id="279" r:id="rId48"/>
    <p:sldId id="280" r:id="rId49"/>
    <p:sldId id="307" r:id="rId50"/>
    <p:sldId id="35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showGuides="1">
      <p:cViewPr varScale="1">
        <p:scale>
          <a:sx n="69" d="100"/>
          <a:sy n="69" d="100"/>
        </p:scale>
        <p:origin x="70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93D4B-C450-4ABB-B3E9-9E372C687503}" type="datetimeFigureOut">
              <a:rPr lang="en-GB" smtClean="0"/>
              <a:t>01/03/2022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A5C77-F3C1-4E8C-8EF4-684935E9C2EB}" type="slidenum">
              <a:rPr lang="en-GB" smtClean="0"/>
              <a:t>‹#›</a:t>
            </a:fld>
            <a:endParaRPr lang="en-GB"/>
          </a:p>
        </p:txBody>
      </p:sp>
    </p:spTree>
    <p:extLst>
      <p:ext uri="{BB962C8B-B14F-4D97-AF65-F5344CB8AC3E}">
        <p14:creationId xmlns:p14="http://schemas.microsoft.com/office/powerpoint/2010/main" val="284411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43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92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14</a:t>
            </a:fld>
            <a:endParaRPr lang="en-GB"/>
          </a:p>
        </p:txBody>
      </p:sp>
    </p:spTree>
    <p:extLst>
      <p:ext uri="{BB962C8B-B14F-4D97-AF65-F5344CB8AC3E}">
        <p14:creationId xmlns:p14="http://schemas.microsoft.com/office/powerpoint/2010/main" val="388263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15</a:t>
            </a:fld>
            <a:endParaRPr lang="en-GB"/>
          </a:p>
        </p:txBody>
      </p:sp>
    </p:spTree>
    <p:extLst>
      <p:ext uri="{BB962C8B-B14F-4D97-AF65-F5344CB8AC3E}">
        <p14:creationId xmlns:p14="http://schemas.microsoft.com/office/powerpoint/2010/main" val="2036484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54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23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r>
              <a:rPr kumimoji="0" lang="en-GB" sz="900" b="0" i="0" u="none" strike="noStrike" kern="1200" cap="none" spc="0" normalizeH="0" baseline="0" noProof="0" dirty="0" smtClean="0">
                <a:ln>
                  <a:noFill/>
                </a:ln>
                <a:solidFill>
                  <a:prstClr val="black"/>
                </a:solidFill>
                <a:effectLst/>
                <a:uLnTx/>
                <a:uFillTx/>
                <a:latin typeface="+mn-lt"/>
                <a:ea typeface="+mn-ea"/>
                <a:cs typeface="+mn-cs"/>
              </a:rPr>
              <a:t>Report for decision-makers, children and may be viewed at court. You should address all existing measures in your recommendation and any additions / variations required.</a:t>
            </a:r>
          </a:p>
          <a:p>
            <a:r>
              <a:rPr kumimoji="0" lang="en-GB" sz="900" b="0" i="0" u="none" strike="noStrike" kern="1200" cap="none" spc="0" normalizeH="0" baseline="0" noProof="0" dirty="0" smtClean="0">
                <a:ln>
                  <a:noFill/>
                </a:ln>
                <a:solidFill>
                  <a:prstClr val="black"/>
                </a:solidFill>
                <a:effectLst/>
                <a:uLnTx/>
                <a:uFillTx/>
                <a:latin typeface="+mn-lt"/>
                <a:ea typeface="+mn-ea"/>
                <a:cs typeface="+mn-cs"/>
              </a:rPr>
              <a:t> It should be obvious to all parties what order &amp; measures you are seeking and why you are seeking them. </a:t>
            </a:r>
          </a:p>
          <a:p>
            <a:r>
              <a:rPr kumimoji="0" lang="en-GB" sz="900" b="0" i="0" u="none" strike="noStrike" kern="1200" cap="none" spc="0" normalizeH="0" baseline="0" noProof="0" dirty="0" smtClean="0">
                <a:ln>
                  <a:noFill/>
                </a:ln>
                <a:solidFill>
                  <a:prstClr val="black"/>
                </a:solidFill>
                <a:effectLst/>
                <a:uLnTx/>
                <a:uFillTx/>
                <a:latin typeface="+mn-lt"/>
                <a:ea typeface="+mn-ea"/>
                <a:cs typeface="+mn-cs"/>
              </a:rPr>
              <a:t>It is not sufficient to say that what you want to happen should be obvious from a summary or from the wider report.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06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70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21</a:t>
            </a:fld>
            <a:endParaRPr lang="en-GB"/>
          </a:p>
        </p:txBody>
      </p:sp>
    </p:spTree>
    <p:extLst>
      <p:ext uri="{BB962C8B-B14F-4D97-AF65-F5344CB8AC3E}">
        <p14:creationId xmlns:p14="http://schemas.microsoft.com/office/powerpoint/2010/main" val="1746510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9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focus of every Hearing is the same – the child or young person referred to the Hearing is at it’s centre. Everyone wants the best outcome</a:t>
            </a:r>
            <a:r>
              <a:rPr lang="en-GB" baseline="0" dirty="0" smtClean="0"/>
              <a:t> for them but </a:t>
            </a:r>
            <a:r>
              <a:rPr lang="en-GB" dirty="0" smtClean="0"/>
              <a:t>there are often different perspectives as to what the best outcome should be.</a:t>
            </a:r>
          </a:p>
          <a:p>
            <a:r>
              <a:rPr lang="en-GB" dirty="0" smtClean="0"/>
              <a:t>Remember that:-</a:t>
            </a:r>
          </a:p>
          <a:p>
            <a:r>
              <a:rPr lang="en-GB" dirty="0" smtClean="0"/>
              <a:t>Panel</a:t>
            </a:r>
            <a:r>
              <a:rPr lang="en-GB" baseline="0" dirty="0" smtClean="0"/>
              <a:t> Members require</a:t>
            </a:r>
            <a:r>
              <a:rPr lang="en-GB" dirty="0" smtClean="0"/>
              <a:t> evidence</a:t>
            </a:r>
            <a:r>
              <a:rPr lang="en-GB" baseline="0" dirty="0" smtClean="0"/>
              <a:t> on which to base their decisions. Your report and your presentation of your case on the day will form a large part of the evidence that the panel members will have to consider.</a:t>
            </a:r>
          </a:p>
          <a:p>
            <a:r>
              <a:rPr lang="en-GB" dirty="0" smtClean="0"/>
              <a:t>The Hearing has to take</a:t>
            </a:r>
            <a:r>
              <a:rPr lang="en-GB" baseline="0" dirty="0" smtClean="0"/>
              <a:t> into account the views of the child</a:t>
            </a:r>
            <a:r>
              <a:rPr lang="en-GB" dirty="0" smtClean="0"/>
              <a:t> (if they want to express a view) and</a:t>
            </a:r>
          </a:p>
          <a:p>
            <a:r>
              <a:rPr lang="en-GB" dirty="0" smtClean="0"/>
              <a:t>Any decision made must be in accordance with the law-</a:t>
            </a:r>
            <a:r>
              <a:rPr lang="en-GB" baseline="0" dirty="0" smtClean="0"/>
              <a:t> so it’s important that you have a good knowledge of the legislation and how it will be applied in each case.</a:t>
            </a:r>
            <a:endParaRPr lang="en-GB" dirty="0" smtClean="0"/>
          </a:p>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18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0B1FD0-F393-4D82-971E-4253AB4B6769}" type="slidenum">
              <a:rPr lang="en-GB" smtClean="0"/>
              <a:t>23</a:t>
            </a:fld>
            <a:endParaRPr lang="en-GB"/>
          </a:p>
        </p:txBody>
      </p:sp>
    </p:spTree>
    <p:extLst>
      <p:ext uri="{BB962C8B-B14F-4D97-AF65-F5344CB8AC3E}">
        <p14:creationId xmlns:p14="http://schemas.microsoft.com/office/powerpoint/2010/main" val="153781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24</a:t>
            </a:fld>
            <a:endParaRPr lang="en-GB"/>
          </a:p>
        </p:txBody>
      </p:sp>
    </p:spTree>
    <p:extLst>
      <p:ext uri="{BB962C8B-B14F-4D97-AF65-F5344CB8AC3E}">
        <p14:creationId xmlns:p14="http://schemas.microsoft.com/office/powerpoint/2010/main" val="3585952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37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Children’s Hearings (Scotland) Act</a:t>
            </a:r>
            <a:r>
              <a:rPr lang="en-GB" altLang="en-US" baseline="0" dirty="0" smtClean="0"/>
              <a:t> 2011 came into force on the 24</a:t>
            </a:r>
            <a:r>
              <a:rPr lang="en-GB" altLang="en-US" baseline="30000" dirty="0" smtClean="0"/>
              <a:t>th</a:t>
            </a:r>
            <a:r>
              <a:rPr lang="en-GB" altLang="en-US" baseline="0" dirty="0" smtClean="0"/>
              <a:t> of June 2013.</a:t>
            </a:r>
            <a:endParaRPr lang="en-GB"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1011580" indent="-389069">
              <a:defRPr>
                <a:solidFill>
                  <a:schemeClr val="tx1"/>
                </a:solidFill>
                <a:latin typeface="Arial" panose="020B0604020202020204" pitchFamily="34" charset="0"/>
                <a:cs typeface="Arial" panose="020B0604020202020204" pitchFamily="34" charset="0"/>
              </a:defRPr>
            </a:lvl2pPr>
            <a:lvl3pPr marL="1556277" indent="-311255">
              <a:defRPr>
                <a:solidFill>
                  <a:schemeClr val="tx1"/>
                </a:solidFill>
                <a:latin typeface="Arial" panose="020B0604020202020204" pitchFamily="34" charset="0"/>
                <a:cs typeface="Arial" panose="020B0604020202020204" pitchFamily="34" charset="0"/>
              </a:defRPr>
            </a:lvl3pPr>
            <a:lvl4pPr marL="2178789" indent="-311255">
              <a:defRPr>
                <a:solidFill>
                  <a:schemeClr val="tx1"/>
                </a:solidFill>
                <a:latin typeface="Arial" panose="020B0604020202020204" pitchFamily="34" charset="0"/>
                <a:cs typeface="Arial" panose="020B0604020202020204" pitchFamily="34" charset="0"/>
              </a:defRPr>
            </a:lvl4pPr>
            <a:lvl5pPr marL="2801299" indent="-311255">
              <a:defRPr>
                <a:solidFill>
                  <a:schemeClr val="tx1"/>
                </a:solidFill>
                <a:latin typeface="Arial" panose="020B0604020202020204" pitchFamily="34" charset="0"/>
                <a:cs typeface="Arial" panose="020B0604020202020204" pitchFamily="34" charset="0"/>
              </a:defRPr>
            </a:lvl5pPr>
            <a:lvl6pPr marL="3423811" indent="-31125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046321" indent="-31125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668832" indent="-31125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291342" indent="-31125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245022" rtl="0" eaLnBrk="1" fontAlgn="auto" latinLnBrk="0" hangingPunct="1">
              <a:lnSpc>
                <a:spcPct val="100000"/>
              </a:lnSpc>
              <a:spcBef>
                <a:spcPts val="0"/>
              </a:spcBef>
              <a:spcAft>
                <a:spcPts val="0"/>
              </a:spcAft>
              <a:buClrTx/>
              <a:buSzTx/>
              <a:buFontTx/>
              <a:buNone/>
              <a:tabLst/>
              <a:defRPr/>
            </a:pPr>
            <a:fld id="{BEE7A32B-ABD2-49B7-B063-F1E4BE562AAE}" type="slidenum">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45022" rtl="0" eaLnBrk="1" fontAlgn="auto" latinLnBrk="0" hangingPunct="1">
                <a:lnSpc>
                  <a:spcPct val="100000"/>
                </a:lnSpc>
                <a:spcBef>
                  <a:spcPts val="0"/>
                </a:spcBef>
                <a:spcAft>
                  <a:spcPts val="0"/>
                </a:spcAft>
                <a:buClrTx/>
                <a:buSzTx/>
                <a:buFontTx/>
                <a:buNone/>
                <a:tabLst/>
                <a:defRPr/>
              </a:pPr>
              <a:t>27</a:t>
            </a:fld>
            <a:endPar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100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28</a:t>
            </a:fld>
            <a:endParaRPr lang="en-GB"/>
          </a:p>
        </p:txBody>
      </p:sp>
    </p:spTree>
    <p:extLst>
      <p:ext uri="{BB962C8B-B14F-4D97-AF65-F5344CB8AC3E}">
        <p14:creationId xmlns:p14="http://schemas.microsoft.com/office/powerpoint/2010/main" val="3985500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89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468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539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82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29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35</a:t>
            </a:fld>
            <a:endParaRPr lang="en-GB"/>
          </a:p>
        </p:txBody>
      </p:sp>
    </p:spTree>
    <p:extLst>
      <p:ext uri="{BB962C8B-B14F-4D97-AF65-F5344CB8AC3E}">
        <p14:creationId xmlns:p14="http://schemas.microsoft.com/office/powerpoint/2010/main" val="3940924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999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p>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205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54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900" b="1" i="0" u="none" strike="noStrike" kern="1200" cap="none" spc="0" normalizeH="0" baseline="0" noProof="0" dirty="0" smtClean="0">
              <a:ln>
                <a:noFill/>
              </a:ln>
              <a:solidFill>
                <a:prstClr val="black"/>
              </a:solidFill>
              <a:effectLst/>
              <a:uLnTx/>
              <a:uFillTx/>
              <a:latin typeface="+mn-lt"/>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rPr>
              <a:t>Consider the new, more informal room layout that is available at many hearing centres. The child/family and you can choose where to sit.</a:t>
            </a: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endParaRP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rPr>
              <a:t>Use of body language and eye contact in the Hearing room is important. Sit up. Don’t slouch. Avoid complicated language. Make sure the child and family understand what you are wanting the hearing to do- and why.</a:t>
            </a: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endParaRP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rPr>
              <a:t>Try not to use acronyms and speak in plain language. The panel members and the family need to understand what you are saying.</a:t>
            </a: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endParaRPr>
          </a:p>
          <a:p>
            <a:pPr marL="362308" marR="0" lvl="0" indent="-362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rPr>
              <a:t>It’s also important to listen carefully to any questions or challenges that are made before responding in a calm, professional manner- no talking over others or raising your voice.</a:t>
            </a:r>
            <a:endParaRPr kumimoji="0" lang="en-GB" altLang="en-US" sz="900" b="1" i="0" u="none" strike="noStrike" kern="1200" cap="none" spc="0" normalizeH="0" baseline="0" noProof="0" dirty="0" smtClean="0">
              <a:ln>
                <a:noFill/>
              </a:ln>
              <a:solidFill>
                <a:prstClr val="black"/>
              </a:solidFill>
              <a:effectLst/>
              <a:uLnTx/>
              <a:uFillTx/>
              <a:latin typeface="+mn-lt"/>
              <a:ea typeface="+mn-ea"/>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endParaRP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The hearing is an opportunity for you to show your expertise. There is, most likely, going to be no-one else with Social Work qualifications or experience in the hearing. You should sound confident and be able to answer questions with evidence to support your position.</a:t>
            </a: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As a general rule avoid presenting new information in the hearing. There have been a number of appeals which have been upheld where the LA has presented the hearing with either new information or a changed position which the relevant persons and/or child have not had an opportunity to consider. Take the initiative, advise the hearing of the change in circumstances and that it would be inappropriate for the hearing to proceed. Better that the hearing be deferred for a few weeks that make an unsafe decision. Again the key principle here relates to Article 6 ECHR, right to a fair trial.</a:t>
            </a: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Where there is disputed information which you think is pivotal to the hearings decisions, take the initiative, speak to the reporter well before the hearing to allow the Reporter to consider whether there may be a need for new grounds. If it arises in the hearing that there is a disagreement on fact, this is not a fatal flaw but if the hearing make their decision hinged upon this then there is a clear challenge. (G v </a:t>
            </a:r>
            <a:r>
              <a:rPr kumimoji="0" lang="en-GB" sz="900" b="0" i="0" u="none" strike="noStrike" kern="1200" cap="none" spc="0" normalizeH="0" baseline="0" noProof="0" dirty="0" err="1" smtClean="0">
                <a:ln>
                  <a:noFill/>
                </a:ln>
                <a:solidFill>
                  <a:prstClr val="black"/>
                </a:solidFill>
                <a:effectLst/>
                <a:uLnTx/>
                <a:uFillTx/>
                <a:latin typeface="+mn-lt"/>
                <a:ea typeface="+mn-ea"/>
                <a:cs typeface="+mn-cs"/>
              </a:rPr>
              <a:t>Brechin</a:t>
            </a:r>
            <a:r>
              <a:rPr kumimoji="0" lang="en-GB" sz="900" b="0" i="0" u="none" strike="noStrike" kern="1200" cap="none" spc="0" normalizeH="0" baseline="0" noProof="0" dirty="0" smtClean="0">
                <a:ln>
                  <a:noFill/>
                </a:ln>
                <a:solidFill>
                  <a:prstClr val="black"/>
                </a:solidFill>
                <a:effectLst/>
                <a:uLnTx/>
                <a:uFillTx/>
                <a:latin typeface="+mn-lt"/>
                <a:ea typeface="+mn-ea"/>
                <a:cs typeface="+mn-cs"/>
              </a:rPr>
              <a:t>)</a:t>
            </a: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Solicitors are not there to oppose the LA, they are there to represent their client and follow instructions. The solicitor’s own views of what should happen for the children are not relevant and they would be failing in their duty if they were influenced by this. The more you prepare and the more evidence there is, the easier it is for a solicitor to advise their client to agree with the LA position. It is important that you do not become antagonised by solicitors and that you allow them to have their say. As discussed earlier, the better prepared you are, the easier it is to answer challenges.</a:t>
            </a: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Hearing Management is part of the Chair person’s role as per Rule 7, not a hearing decision. We do not have shuttle hearings and the only 2 situations where a chairperson can make RP leave the hearing are;</a:t>
            </a:r>
          </a:p>
          <a:p>
            <a:pPr marL="628650" marR="0" lvl="1"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S76 – Only to hear from the child where they are unable to do so with the person present.</a:t>
            </a:r>
          </a:p>
          <a:p>
            <a:pPr marL="628650" marR="0" lvl="1"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Rule 59 – Only during grounds where the presence of an individual is preventing someone accepting or denying the grounds. </a:t>
            </a:r>
          </a:p>
          <a:p>
            <a:pPr marL="0" marR="0" lvl="0" indent="0" algn="l" defTabSz="914400" rtl="0" eaLnBrk="1" fontAlgn="auto" latinLnBrk="0" hangingPunct="1">
              <a:lnSpc>
                <a:spcPct val="80000"/>
              </a:lnSpc>
              <a:spcBef>
                <a:spcPts val="0"/>
              </a:spcBef>
              <a:spcAft>
                <a:spcPts val="0"/>
              </a:spcAft>
              <a:buClrTx/>
              <a:buSzTx/>
              <a:buFont typeface="Arial" pitchFamily="34" charset="0"/>
              <a:buNone/>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There is no provision to hear from parents separately unless this is voluntarily agreed by both parties. All parties require to be advised that it is their right to attend the full hearing and they would be waiving that right by not coming in to the hearing. </a:t>
            </a:r>
          </a:p>
          <a:p>
            <a:pPr marL="0" marR="0" lvl="0" indent="0" algn="l" defTabSz="914400" rtl="0" eaLnBrk="1" fontAlgn="auto" latinLnBrk="0" hangingPunct="1">
              <a:lnSpc>
                <a:spcPct val="80000"/>
              </a:lnSpc>
              <a:spcBef>
                <a:spcPts val="0"/>
              </a:spcBef>
              <a:spcAft>
                <a:spcPts val="0"/>
              </a:spcAft>
              <a:buClrTx/>
              <a:buSzTx/>
              <a:buFont typeface="Arial" pitchFamily="34" charset="0"/>
              <a:buNone/>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In terms of preparation, it is important that all Children &amp; RPs are advised about their rights and the likelihood of who will be present in the hearing. In the example of a Domestic abuse situation, it may support the mother to help her seek legal representation or another advocate to represent her within the hearing as she may be faced with the difficult choice of sitting in the room with an abuser.</a:t>
            </a:r>
          </a:p>
          <a:p>
            <a:pPr marL="0" marR="0" lvl="0" indent="0" algn="l" defTabSz="914400" rtl="0" eaLnBrk="1" fontAlgn="auto" latinLnBrk="0" hangingPunct="1">
              <a:lnSpc>
                <a:spcPct val="80000"/>
              </a:lnSpc>
              <a:spcBef>
                <a:spcPts val="0"/>
              </a:spcBef>
              <a:spcAft>
                <a:spcPts val="0"/>
              </a:spcAft>
              <a:buClrTx/>
              <a:buSzTx/>
              <a:buFont typeface="Arial" pitchFamily="34" charset="0"/>
              <a:buNone/>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smtClean="0">
                <a:ln>
                  <a:noFill/>
                </a:ln>
                <a:solidFill>
                  <a:prstClr val="black"/>
                </a:solidFill>
                <a:effectLst/>
                <a:uLnTx/>
                <a:uFillTx/>
                <a:latin typeface="+mn-lt"/>
                <a:ea typeface="+mn-ea"/>
                <a:cs typeface="+mn-cs"/>
              </a:rPr>
              <a:t>It is important that everyone remembers that the decision the hearing is being asked to make is for the maximum of a year and you must focus your, and their, minds on that. However, the CH is a transparent decision making forum – and if there is a permanence plan then this shouldn’t be ignored or hidden. This makes presenting your recommendation a little more difficult – but just remember, decision making is NOT about the permanence plan, it is about the Compulsory Supervision Order.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altLang="en-US" sz="900" b="0" i="0" u="none" strike="noStrike" kern="1200" cap="none" spc="0" normalizeH="0" baseline="0" noProof="0" dirty="0" smtClean="0">
              <a:ln>
                <a:noFill/>
              </a:ln>
              <a:solidFill>
                <a:prstClr val="black"/>
              </a:solidFill>
              <a:effectLst/>
              <a:uLnTx/>
              <a:uFillTx/>
              <a:latin typeface="+mn-lt"/>
              <a:ea typeface="+mn-ea"/>
              <a:cs typeface="+mn-cs"/>
              <a:sym typeface="Helvetica Neue" charset="0"/>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smtClean="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804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9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056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42</a:t>
            </a:fld>
            <a:endParaRPr lang="en-GB"/>
          </a:p>
        </p:txBody>
      </p:sp>
    </p:spTree>
    <p:extLst>
      <p:ext uri="{BB962C8B-B14F-4D97-AF65-F5344CB8AC3E}">
        <p14:creationId xmlns:p14="http://schemas.microsoft.com/office/powerpoint/2010/main" val="642982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A8EF1-83F1-4F97-9A54-F6A8EF971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188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a:r>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50</a:t>
            </a:fld>
            <a:endParaRPr lang="en-GB"/>
          </a:p>
        </p:txBody>
      </p:sp>
    </p:spTree>
    <p:extLst>
      <p:ext uri="{BB962C8B-B14F-4D97-AF65-F5344CB8AC3E}">
        <p14:creationId xmlns:p14="http://schemas.microsoft.com/office/powerpoint/2010/main" val="77339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6</a:t>
            </a:fld>
            <a:endParaRPr lang="en-GB"/>
          </a:p>
        </p:txBody>
      </p:sp>
    </p:spTree>
    <p:extLst>
      <p:ext uri="{BB962C8B-B14F-4D97-AF65-F5344CB8AC3E}">
        <p14:creationId xmlns:p14="http://schemas.microsoft.com/office/powerpoint/2010/main" val="124668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8</a:t>
            </a:fld>
            <a:endParaRPr lang="en-GB"/>
          </a:p>
        </p:txBody>
      </p:sp>
    </p:spTree>
    <p:extLst>
      <p:ext uri="{BB962C8B-B14F-4D97-AF65-F5344CB8AC3E}">
        <p14:creationId xmlns:p14="http://schemas.microsoft.com/office/powerpoint/2010/main" val="258382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9</a:t>
            </a:fld>
            <a:endParaRPr lang="en-GB"/>
          </a:p>
        </p:txBody>
      </p:sp>
    </p:spTree>
    <p:extLst>
      <p:ext uri="{BB962C8B-B14F-4D97-AF65-F5344CB8AC3E}">
        <p14:creationId xmlns:p14="http://schemas.microsoft.com/office/powerpoint/2010/main" val="197185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10</a:t>
            </a:fld>
            <a:endParaRPr lang="en-GB"/>
          </a:p>
        </p:txBody>
      </p:sp>
    </p:spTree>
    <p:extLst>
      <p:ext uri="{BB962C8B-B14F-4D97-AF65-F5344CB8AC3E}">
        <p14:creationId xmlns:p14="http://schemas.microsoft.com/office/powerpoint/2010/main" val="24599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11</a:t>
            </a:fld>
            <a:endParaRPr lang="en-GB"/>
          </a:p>
        </p:txBody>
      </p:sp>
    </p:spTree>
    <p:extLst>
      <p:ext uri="{BB962C8B-B14F-4D97-AF65-F5344CB8AC3E}">
        <p14:creationId xmlns:p14="http://schemas.microsoft.com/office/powerpoint/2010/main" val="184655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5C77-F3C1-4E8C-8EF4-684935E9C2EB}" type="slidenum">
              <a:rPr lang="en-GB" smtClean="0"/>
              <a:t>12</a:t>
            </a:fld>
            <a:endParaRPr lang="en-GB"/>
          </a:p>
        </p:txBody>
      </p:sp>
    </p:spTree>
    <p:extLst>
      <p:ext uri="{BB962C8B-B14F-4D97-AF65-F5344CB8AC3E}">
        <p14:creationId xmlns:p14="http://schemas.microsoft.com/office/powerpoint/2010/main" val="169612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22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9327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G:\Ochil\Support Services - Comms\Communications\CHIP\LOGO\LOGO 1.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06405" y="5486400"/>
            <a:ext cx="3215808" cy="9919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6200000" flipV="1">
            <a:off x="7428706" y="2370145"/>
            <a:ext cx="280988" cy="863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9601" y="6707358"/>
            <a:ext cx="9309100" cy="15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rot="16200000" flipV="1">
            <a:off x="7325400" y="1835612"/>
            <a:ext cx="172694" cy="974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06590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rtl="0" eaLnBrk="0" fontAlgn="base" hangingPunct="0">
        <a:spcBef>
          <a:spcPct val="0"/>
        </a:spcBef>
        <a:spcAft>
          <a:spcPct val="0"/>
        </a:spcAft>
        <a:defRPr sz="3600" kern="1200">
          <a:solidFill>
            <a:srgbClr val="5F6A6E"/>
          </a:solidFill>
          <a:latin typeface="+mj-lt"/>
          <a:ea typeface="+mj-ea"/>
          <a:cs typeface="+mj-cs"/>
        </a:defRPr>
      </a:lvl1pPr>
      <a:lvl2pPr algn="l" rtl="0" eaLnBrk="0" fontAlgn="base" hangingPunct="0">
        <a:spcBef>
          <a:spcPct val="0"/>
        </a:spcBef>
        <a:spcAft>
          <a:spcPct val="0"/>
        </a:spcAft>
        <a:defRPr sz="3600">
          <a:solidFill>
            <a:srgbClr val="5F6A6E"/>
          </a:solidFill>
          <a:latin typeface="Arial" charset="0"/>
        </a:defRPr>
      </a:lvl2pPr>
      <a:lvl3pPr algn="l" rtl="0" eaLnBrk="0" fontAlgn="base" hangingPunct="0">
        <a:spcBef>
          <a:spcPct val="0"/>
        </a:spcBef>
        <a:spcAft>
          <a:spcPct val="0"/>
        </a:spcAft>
        <a:defRPr sz="3600">
          <a:solidFill>
            <a:srgbClr val="5F6A6E"/>
          </a:solidFill>
          <a:latin typeface="Arial" charset="0"/>
        </a:defRPr>
      </a:lvl3pPr>
      <a:lvl4pPr algn="l" rtl="0" eaLnBrk="0" fontAlgn="base" hangingPunct="0">
        <a:spcBef>
          <a:spcPct val="0"/>
        </a:spcBef>
        <a:spcAft>
          <a:spcPct val="0"/>
        </a:spcAft>
        <a:defRPr sz="3600">
          <a:solidFill>
            <a:srgbClr val="5F6A6E"/>
          </a:solidFill>
          <a:latin typeface="Arial" charset="0"/>
        </a:defRPr>
      </a:lvl4pPr>
      <a:lvl5pPr algn="l" rtl="0" eaLnBrk="0" fontAlgn="base" hangingPunct="0">
        <a:spcBef>
          <a:spcPct val="0"/>
        </a:spcBef>
        <a:spcAft>
          <a:spcPct val="0"/>
        </a:spcAft>
        <a:defRPr sz="3600">
          <a:solidFill>
            <a:srgbClr val="5F6A6E"/>
          </a:solidFill>
          <a:latin typeface="Arial" charset="0"/>
        </a:defRPr>
      </a:lvl5pPr>
      <a:lvl6pPr marL="457200" algn="l" rtl="0" fontAlgn="base">
        <a:spcBef>
          <a:spcPct val="0"/>
        </a:spcBef>
        <a:spcAft>
          <a:spcPct val="0"/>
        </a:spcAft>
        <a:defRPr sz="3600">
          <a:solidFill>
            <a:srgbClr val="5F6A6E"/>
          </a:solidFill>
          <a:latin typeface="Arial" charset="0"/>
        </a:defRPr>
      </a:lvl6pPr>
      <a:lvl7pPr marL="914400" algn="l" rtl="0" fontAlgn="base">
        <a:spcBef>
          <a:spcPct val="0"/>
        </a:spcBef>
        <a:spcAft>
          <a:spcPct val="0"/>
        </a:spcAft>
        <a:defRPr sz="3600">
          <a:solidFill>
            <a:srgbClr val="5F6A6E"/>
          </a:solidFill>
          <a:latin typeface="Arial" charset="0"/>
        </a:defRPr>
      </a:lvl7pPr>
      <a:lvl8pPr marL="1371600" algn="l" rtl="0" fontAlgn="base">
        <a:spcBef>
          <a:spcPct val="0"/>
        </a:spcBef>
        <a:spcAft>
          <a:spcPct val="0"/>
        </a:spcAft>
        <a:defRPr sz="3600">
          <a:solidFill>
            <a:srgbClr val="5F6A6E"/>
          </a:solidFill>
          <a:latin typeface="Arial" charset="0"/>
        </a:defRPr>
      </a:lvl8pPr>
      <a:lvl9pPr marL="1828800" algn="l" rtl="0" fontAlgn="base">
        <a:spcBef>
          <a:spcPct val="0"/>
        </a:spcBef>
        <a:spcAft>
          <a:spcPct val="0"/>
        </a:spcAft>
        <a:defRPr sz="3600">
          <a:solidFill>
            <a:srgbClr val="5F6A6E"/>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hyperlink" Target="https://www.scra.gov.uk/young_people/participation-rights/" TargetMode="External"/><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33.xml"/><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png"/><Relationship Id="rId5" Type="http://schemas.openxmlformats.org/officeDocument/2006/relationships/hyperlink" Target="http://www.lawscot.org.uk/" TargetMode="External"/><Relationship Id="rId4" Type="http://schemas.openxmlformats.org/officeDocument/2006/relationships/hyperlink" Target="http://www.slab.org.uk/"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hyperlink" Target="http://www.scra.gov.uk/" TargetMode="Externa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400785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Making and Justifying </a:t>
              </a:r>
              <a:r>
                <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rPr>
                <a:t>R</a:t>
              </a: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ecommendations in a Children’s Hearing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 2022 </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2884971"/>
      </p:ext>
    </p:extLst>
  </p:cSld>
  <p:clrMapOvr>
    <a:masterClrMapping/>
  </p:clrMapOvr>
  <p:transition advTm="100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98017" y="1861457"/>
            <a:ext cx="9427825" cy="229419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5082304"/>
      </p:ext>
    </p:extLst>
  </p:cSld>
  <p:clrMapOvr>
    <a:masterClrMapping/>
  </p:clrMapOvr>
  <mc:AlternateContent xmlns:mc="http://schemas.openxmlformats.org/markup-compatibility/2006" xmlns:p14="http://schemas.microsoft.com/office/powerpoint/2010/main">
    <mc:Choice Requires="p14">
      <p:transition spd="slow" p14:dur="2000" advTm="20453"/>
    </mc:Choice>
    <mc:Fallback xmlns="">
      <p:transition spd="slow" advTm="2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6413" y="560439"/>
            <a:ext cx="9523244"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Early considerations…</a:t>
            </a:r>
            <a:endParaRPr lang="en-GB" sz="3200" dirty="0">
              <a:solidFill>
                <a:srgbClr val="002060"/>
              </a:solidFill>
              <a:latin typeface="Kristen ITC" panose="03050502040202030202" pitchFamily="66" charset="0"/>
            </a:endParaRPr>
          </a:p>
        </p:txBody>
      </p:sp>
      <p:sp>
        <p:nvSpPr>
          <p:cNvPr id="4" name="TextBox 3"/>
          <p:cNvSpPr txBox="1"/>
          <p:nvPr/>
        </p:nvSpPr>
        <p:spPr>
          <a:xfrm>
            <a:off x="1415845" y="2025445"/>
            <a:ext cx="9426327"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Consider carefully how many people need to be at the hearing</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Will siblings want to attend or provide written information?</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Are there solicitors instructed and/or advocacy workers/supporters?</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Do parents need </a:t>
            </a:r>
            <a:r>
              <a:rPr lang="en-GB" sz="2400" dirty="0">
                <a:solidFill>
                  <a:srgbClr val="002060"/>
                </a:solidFill>
                <a:latin typeface="Calibri" panose="020F0502020204030204" pitchFamily="34" charset="0"/>
                <a:cs typeface="Calibri" panose="020F0502020204030204" pitchFamily="34" charset="0"/>
              </a:rPr>
              <a:t>s</a:t>
            </a:r>
            <a:r>
              <a:rPr lang="en-GB" sz="2400" dirty="0" smtClean="0">
                <a:solidFill>
                  <a:srgbClr val="002060"/>
                </a:solidFill>
                <a:latin typeface="Calibri" panose="020F0502020204030204" pitchFamily="34" charset="0"/>
                <a:cs typeface="Calibri" panose="020F0502020204030204" pitchFamily="34" charset="0"/>
              </a:rPr>
              <a:t>upport e.g. other children uplifted from nursery?</a:t>
            </a:r>
          </a:p>
          <a:p>
            <a:pPr marL="342900" indent="-342900">
              <a:buFont typeface="Arial" panose="020B0604020202020204" pitchFamily="34" charset="0"/>
              <a:buChar char="•"/>
            </a:pPr>
            <a:endParaRPr lang="en-GB" sz="2400" dirty="0" smtClean="0">
              <a:solidFill>
                <a:srgbClr val="002060"/>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1754624"/>
      </p:ext>
    </p:extLst>
  </p:cSld>
  <p:clrMapOvr>
    <a:masterClrMapping/>
  </p:clrMapOvr>
  <mc:AlternateContent xmlns:mc="http://schemas.openxmlformats.org/markup-compatibility/2006" xmlns:p14="http://schemas.microsoft.com/office/powerpoint/2010/main">
    <mc:Choice Requires="p14">
      <p:transition spd="slow" p14:dur="2000" advTm="36737"/>
    </mc:Choice>
    <mc:Fallback xmlns="">
      <p:transition spd="slow" advTm="3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306094" y="1857375"/>
            <a:ext cx="4523014" cy="219619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rPr>
              <a:t>Questions?</a:t>
            </a:r>
            <a:endParaRPr lang="en-GB" sz="3200" dirty="0">
              <a:solidFill>
                <a:srgbClr val="002060"/>
              </a:solidFill>
            </a:endParaRPr>
          </a:p>
        </p:txBody>
      </p:sp>
      <p:sp>
        <p:nvSpPr>
          <p:cNvPr id="4" name="Rectangle 3"/>
          <p:cNvSpPr/>
          <p:nvPr/>
        </p:nvSpPr>
        <p:spPr>
          <a:xfrm>
            <a:off x="1446712" y="3651722"/>
            <a:ext cx="4000500" cy="1779814"/>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002060"/>
                </a:solidFill>
              </a:rPr>
              <a:t>Reflect</a:t>
            </a:r>
            <a:r>
              <a:rPr lang="en-GB" dirty="0" err="1" smtClean="0"/>
              <a:t>t</a:t>
            </a:r>
            <a:endParaRPr lang="en-GB" dirty="0"/>
          </a:p>
        </p:txBody>
      </p:sp>
      <p:sp>
        <p:nvSpPr>
          <p:cNvPr id="5" name="Diamond 4"/>
          <p:cNvSpPr/>
          <p:nvPr/>
        </p:nvSpPr>
        <p:spPr>
          <a:xfrm>
            <a:off x="1747157" y="620486"/>
            <a:ext cx="2841172" cy="2334985"/>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PAUSE</a:t>
            </a:r>
            <a:endParaRPr lang="en-GB" sz="2400"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2508925"/>
      </p:ext>
    </p:extLst>
  </p:cSld>
  <p:clrMapOvr>
    <a:masterClrMapping/>
  </p:clrMapOvr>
  <mc:AlternateContent xmlns:mc="http://schemas.openxmlformats.org/markup-compatibility/2006" xmlns:p14="http://schemas.microsoft.com/office/powerpoint/2010/main">
    <mc:Choice Requires="p14">
      <p:transition spd="slow" p14:dur="2000" advTm="18634"/>
    </mc:Choice>
    <mc:Fallback xmlns="">
      <p:transition spd="slow" advTm="1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312539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smtClean="0">
                  <a:solidFill>
                    <a:srgbClr val="0070C0"/>
                  </a:solidFill>
                  <a:latin typeface="Kristen ITC" panose="03050502040202030202" pitchFamily="66" charset="0"/>
                </a:rPr>
                <a:t>Preparing the child’s report</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675261"/>
      </p:ext>
    </p:extLst>
  </p:cSld>
  <p:clrMapOvr>
    <a:masterClrMapping/>
  </p:clrMapOvr>
  <p:transition advTm="2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3142" y="541177"/>
            <a:ext cx="11178073"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Preparing your report for the child…</a:t>
            </a:r>
            <a:endParaRPr lang="en-GB" sz="3200" dirty="0">
              <a:solidFill>
                <a:srgbClr val="002060"/>
              </a:solidFill>
              <a:latin typeface="Kristen ITC" panose="03050502040202030202" pitchFamily="66" charset="0"/>
            </a:endParaRPr>
          </a:p>
        </p:txBody>
      </p:sp>
      <p:sp>
        <p:nvSpPr>
          <p:cNvPr id="4" name="TextBox 3"/>
          <p:cNvSpPr txBox="1"/>
          <p:nvPr/>
        </p:nvSpPr>
        <p:spPr>
          <a:xfrm>
            <a:off x="531845" y="1278293"/>
            <a:ext cx="10608907" cy="3939540"/>
          </a:xfrm>
          <a:prstGeom prst="rect">
            <a:avLst/>
          </a:prstGeom>
          <a:noFill/>
        </p:spPr>
        <p:txBody>
          <a:bodyPr wrap="square" rtlCol="0">
            <a:spAutoFit/>
          </a:bodyPr>
          <a:lstStyle/>
          <a:p>
            <a:endParaRPr lang="en-GB" dirty="0" smtClean="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smtClean="0">
                <a:solidFill>
                  <a:srgbClr val="002060"/>
                </a:solidFill>
                <a:latin typeface="Calibri" panose="020F0502020204030204" pitchFamily="34" charset="0"/>
                <a:cs typeface="Calibri" panose="020F0502020204030204" pitchFamily="34" charset="0"/>
              </a:rPr>
              <a:t>The report is a key </a:t>
            </a:r>
            <a:r>
              <a:rPr lang="en-GB" sz="2800" dirty="0">
                <a:solidFill>
                  <a:srgbClr val="002060"/>
                </a:solidFill>
                <a:latin typeface="Calibri" panose="020F0502020204030204" pitchFamily="34" charset="0"/>
                <a:cs typeface="Calibri" panose="020F0502020204030204" pitchFamily="34" charset="0"/>
              </a:rPr>
              <a:t>component of the decision-making process </a:t>
            </a:r>
            <a:endParaRPr lang="en-GB" sz="2800" dirty="0" smtClean="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GB" sz="2800"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solidFill>
                  <a:srgbClr val="002060"/>
                </a:solidFill>
                <a:latin typeface="Calibri" panose="020F0502020204030204" pitchFamily="34" charset="0"/>
                <a:cs typeface="Calibri" panose="020F0502020204030204" pitchFamily="34" charset="0"/>
              </a:rPr>
              <a:t>P</a:t>
            </a:r>
            <a:r>
              <a:rPr lang="en-GB" sz="2800" dirty="0" smtClean="0">
                <a:solidFill>
                  <a:srgbClr val="002060"/>
                </a:solidFill>
                <a:latin typeface="Calibri" panose="020F0502020204030204" pitchFamily="34" charset="0"/>
                <a:cs typeface="Calibri" panose="020F0502020204030204" pitchFamily="34" charset="0"/>
              </a:rPr>
              <a:t>rovides panel members with facts, an assessment and recommendations to support the child </a:t>
            </a:r>
          </a:p>
          <a:p>
            <a:pPr marL="457200" indent="-457200">
              <a:buFont typeface="Arial" panose="020B0604020202020204" pitchFamily="34" charset="0"/>
              <a:buChar char="•"/>
            </a:pPr>
            <a:endParaRPr lang="en-GB" sz="2800" dirty="0" smtClean="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solidFill>
                  <a:srgbClr val="002060"/>
                </a:solidFill>
                <a:latin typeface="Calibri" panose="020F0502020204030204" pitchFamily="34" charset="0"/>
                <a:cs typeface="Calibri" panose="020F0502020204030204" pitchFamily="34" charset="0"/>
              </a:rPr>
              <a:t>P</a:t>
            </a:r>
            <a:r>
              <a:rPr lang="en-GB" sz="2800" dirty="0" smtClean="0">
                <a:solidFill>
                  <a:srgbClr val="002060"/>
                </a:solidFill>
                <a:latin typeface="Calibri" panose="020F0502020204030204" pitchFamily="34" charset="0"/>
                <a:cs typeface="Calibri" panose="020F0502020204030204" pitchFamily="34" charset="0"/>
              </a:rPr>
              <a:t>rovides Reporters (and panel members) with information about who has a </a:t>
            </a:r>
            <a:r>
              <a:rPr lang="en-GB" sz="2800" b="1" dirty="0" smtClean="0">
                <a:solidFill>
                  <a:srgbClr val="002060"/>
                </a:solidFill>
                <a:latin typeface="Calibri" panose="020F0502020204030204" pitchFamily="34" charset="0"/>
                <a:cs typeface="Calibri" panose="020F0502020204030204" pitchFamily="34" charset="0"/>
              </a:rPr>
              <a:t>legal right to attend </a:t>
            </a:r>
            <a:r>
              <a:rPr lang="en-GB" sz="2800" dirty="0" smtClean="0">
                <a:solidFill>
                  <a:srgbClr val="002060"/>
                </a:solidFill>
                <a:latin typeface="Calibri" panose="020F0502020204030204" pitchFamily="34" charset="0"/>
                <a:cs typeface="Calibri" panose="020F0502020204030204" pitchFamily="34" charset="0"/>
              </a:rPr>
              <a:t>a hearing and who should be </a:t>
            </a:r>
            <a:r>
              <a:rPr lang="en-GB" sz="2800" b="1" dirty="0" smtClean="0">
                <a:solidFill>
                  <a:srgbClr val="002060"/>
                </a:solidFill>
                <a:latin typeface="Calibri" panose="020F0502020204030204" pitchFamily="34" charset="0"/>
                <a:cs typeface="Calibri" panose="020F0502020204030204" pitchFamily="34" charset="0"/>
              </a:rPr>
              <a:t>invited</a:t>
            </a:r>
          </a:p>
          <a:p>
            <a:endParaRPr lang="en-GB" dirty="0" smtClean="0">
              <a:solidFill>
                <a:srgbClr val="002060"/>
              </a:solidFill>
              <a:latin typeface="Calibri" panose="020F0502020204030204" pitchFamily="34" charset="0"/>
              <a:cs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61484194"/>
      </p:ext>
    </p:extLst>
  </p:cSld>
  <p:clrMapOvr>
    <a:masterClrMapping/>
  </p:clrMapOvr>
  <mc:AlternateContent xmlns:mc="http://schemas.openxmlformats.org/markup-compatibility/2006" xmlns:p14="http://schemas.microsoft.com/office/powerpoint/2010/main">
    <mc:Choice Requires="p14">
      <p:transition spd="slow" p14:dur="2000" advTm="21890"/>
    </mc:Choice>
    <mc:Fallback xmlns="">
      <p:transition spd="slow" advTm="2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5071" y="1268360"/>
            <a:ext cx="10135051" cy="4616648"/>
          </a:xfrm>
          <a:prstGeom prst="rect">
            <a:avLst/>
          </a:prstGeom>
          <a:noFill/>
        </p:spPr>
        <p:txBody>
          <a:bodyPr wrap="square" rtlCol="0">
            <a:spAutoFit/>
          </a:bodyPr>
          <a:lstStyle/>
          <a:p>
            <a:r>
              <a:rPr lang="en-GB" dirty="0" smtClean="0">
                <a:solidFill>
                  <a:srgbClr val="002060"/>
                </a:solidFill>
                <a:latin typeface="Calibri" panose="020F0502020204030204" pitchFamily="34" charset="0"/>
                <a:cs typeface="Calibri" panose="020F0502020204030204" pitchFamily="34" charset="0"/>
              </a:rPr>
              <a:t> </a:t>
            </a:r>
            <a:endParaRPr lang="en-GB" dirty="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An assessment and </a:t>
            </a:r>
            <a:r>
              <a:rPr lang="en-GB" sz="2400" b="1" dirty="0">
                <a:solidFill>
                  <a:srgbClr val="002060"/>
                </a:solidFill>
                <a:latin typeface="Calibri" panose="020F0502020204030204" pitchFamily="34" charset="0"/>
                <a:cs typeface="Calibri" panose="020F0502020204030204" pitchFamily="34" charset="0"/>
              </a:rPr>
              <a:t>clear evidence based recommendations </a:t>
            </a:r>
            <a:r>
              <a:rPr lang="en-GB" sz="2400" dirty="0">
                <a:solidFill>
                  <a:srgbClr val="002060"/>
                </a:solidFill>
                <a:latin typeface="Calibri" panose="020F0502020204030204" pitchFamily="34" charset="0"/>
                <a:cs typeface="Calibri" panose="020F0502020204030204" pitchFamily="34" charset="0"/>
              </a:rPr>
              <a:t>for the order and measures you seek</a:t>
            </a: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The views of the child</a:t>
            </a: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The views of siblings</a:t>
            </a: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Current addresses</a:t>
            </a: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State </a:t>
            </a:r>
            <a:r>
              <a:rPr lang="en-GB" sz="2400" dirty="0">
                <a:solidFill>
                  <a:srgbClr val="002060"/>
                </a:solidFill>
                <a:latin typeface="Calibri" panose="020F0502020204030204" pitchFamily="34" charset="0"/>
                <a:cs typeface="Calibri" panose="020F0502020204030204" pitchFamily="34" charset="0"/>
              </a:rPr>
              <a:t>clearly WHAT order is sought and </a:t>
            </a:r>
            <a:r>
              <a:rPr lang="en-GB" sz="2400" dirty="0" smtClean="0">
                <a:solidFill>
                  <a:srgbClr val="002060"/>
                </a:solidFill>
                <a:latin typeface="Calibri" panose="020F0502020204030204" pitchFamily="34" charset="0"/>
                <a:cs typeface="Calibri" panose="020F0502020204030204" pitchFamily="34" charset="0"/>
              </a:rPr>
              <a:t>sets </a:t>
            </a:r>
            <a:r>
              <a:rPr lang="en-GB" sz="2400" dirty="0">
                <a:solidFill>
                  <a:srgbClr val="002060"/>
                </a:solidFill>
                <a:latin typeface="Calibri" panose="020F0502020204030204" pitchFamily="34" charset="0"/>
                <a:cs typeface="Calibri" panose="020F0502020204030204" pitchFamily="34" charset="0"/>
              </a:rPr>
              <a:t>out EACH MEASURE in full</a:t>
            </a:r>
          </a:p>
          <a:p>
            <a:r>
              <a:rPr lang="en-GB" dirty="0" smtClean="0"/>
              <a:t>:</a:t>
            </a:r>
          </a:p>
        </p:txBody>
      </p:sp>
      <p:sp>
        <p:nvSpPr>
          <p:cNvPr id="2" name="TextBox 1"/>
          <p:cNvSpPr txBox="1"/>
          <p:nvPr/>
        </p:nvSpPr>
        <p:spPr>
          <a:xfrm>
            <a:off x="875071" y="501445"/>
            <a:ext cx="9065342"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The child’s report should include…</a:t>
            </a:r>
            <a:endParaRPr lang="en-GB" sz="3200" dirty="0">
              <a:solidFill>
                <a:srgbClr val="002060"/>
              </a:solidFill>
              <a:latin typeface="Kristen ITC" panose="03050502040202030202"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1518468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434109" y="471055"/>
            <a:ext cx="9362807" cy="997527"/>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a:t>
            </a:r>
            <a:r>
              <a:rPr kumimoji="0" lang="en-GB" sz="3200" b="1" i="0" u="none" strike="noStrike" kern="1200" cap="none" spc="0" normalizeH="0" baseline="0" noProof="0" dirty="0" smtClean="0">
                <a:ln>
                  <a:noFill/>
                </a:ln>
                <a:solidFill>
                  <a:srgbClr val="1C316B"/>
                </a:solidFill>
                <a:effectLst/>
                <a:uLnTx/>
                <a:uFillTx/>
                <a:latin typeface="Kristen ITC" pitchFamily="66" charset="0"/>
                <a:ea typeface="+mn-ea"/>
                <a:cs typeface="+mn-cs"/>
              </a:rPr>
              <a:t>Consider your recommendations carefully…</a:t>
            </a: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794327" y="1468583"/>
            <a:ext cx="9993746" cy="5031955"/>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These support the hearing process by:-</a:t>
            </a:r>
            <a:endParaRPr kumimoji="0" lang="en-GB" sz="2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Giving </a:t>
            </a:r>
            <a:r>
              <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fair notice to all parties </a:t>
            </a:r>
            <a:endPar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Informing panel members (THE DECISION-MAKERS) of your position</a:t>
            </a: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Helping panel members to prepare for the hearing</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Allowing </a:t>
            </a:r>
            <a:r>
              <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child, family and their representatives </a:t>
            </a:r>
            <a:r>
              <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to </a:t>
            </a: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prepare their response</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57623793"/>
      </p:ext>
    </p:extLst>
  </p:cSld>
  <p:clrMapOvr>
    <a:masterClrMapping/>
  </p:clrMapOvr>
  <mc:AlternateContent xmlns:mc="http://schemas.openxmlformats.org/markup-compatibility/2006" xmlns:p14="http://schemas.microsoft.com/office/powerpoint/2010/main">
    <mc:Choice Requires="p14">
      <p:transition spd="slow" p14:dur="2000" advTm="18813"/>
    </mc:Choice>
    <mc:Fallback xmlns="">
      <p:transition spd="slow" advTm="1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530942" y="265471"/>
            <a:ext cx="9265974" cy="983226"/>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smtClean="0">
                <a:ln>
                  <a:noFill/>
                </a:ln>
                <a:solidFill>
                  <a:srgbClr val="1C316B"/>
                </a:solidFill>
                <a:effectLst/>
                <a:uLnTx/>
                <a:uFillTx/>
                <a:latin typeface="Kristen ITC" pitchFamily="66" charset="0"/>
                <a:ea typeface="+mn-ea"/>
                <a:cs typeface="+mn-cs"/>
              </a:rPr>
              <a:t>Report-writing</a:t>
            </a:r>
            <a:r>
              <a:rPr kumimoji="0" lang="en-GB" sz="3200" b="1" i="0" u="none" strike="noStrike" kern="1200" cap="none" spc="0" normalizeH="0" noProof="0" dirty="0" smtClean="0">
                <a:ln>
                  <a:noFill/>
                </a:ln>
                <a:solidFill>
                  <a:srgbClr val="1C316B"/>
                </a:solidFill>
                <a:effectLst/>
                <a:uLnTx/>
                <a:uFillTx/>
                <a:latin typeface="Kristen ITC" pitchFamily="66" charset="0"/>
                <a:ea typeface="+mn-ea"/>
                <a:cs typeface="+mn-cs"/>
              </a:rPr>
              <a:t> considerations…</a:t>
            </a: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002890" y="1445341"/>
            <a:ext cx="9930581" cy="4636910"/>
          </a:xfrm>
          <a:prstGeom prst="rect">
            <a:avLst/>
          </a:prstGeom>
        </p:spPr>
        <p:txBody>
          <a:bodyPr wrap="square">
            <a:spAutoFit/>
          </a:bodyPr>
          <a:lstStyle/>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Inferences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without evidence or research are unhelpful </a:t>
            </a: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eview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existing order (if there is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one)</a:t>
            </a: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Are you recommending that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CSO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be continued, continued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&amp; v</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aried or just  varied?</a:t>
            </a: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Make a recommendation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and clear link to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supporting reasons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for each decision you are asking the hearing to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make</a:t>
            </a: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Apply the legal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tests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 is required to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apply</a:t>
            </a: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Focus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on the key issues which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need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to be discussed at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27329720"/>
      </p:ext>
    </p:extLst>
  </p:cSld>
  <p:clrMapOvr>
    <a:masterClrMapping/>
  </p:clrMapOvr>
  <mc:AlternateContent xmlns:mc="http://schemas.openxmlformats.org/markup-compatibility/2006" xmlns:p14="http://schemas.microsoft.com/office/powerpoint/2010/main">
    <mc:Choice Requires="p14">
      <p:transition spd="slow" p14:dur="2000" advTm="53168"/>
    </mc:Choice>
    <mc:Fallback xmlns="">
      <p:transition spd="slow" advTm="5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628073" y="341745"/>
            <a:ext cx="10275901" cy="1025237"/>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Reports- Focus on what the children’s hearing needs</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431235" y="1366982"/>
            <a:ext cx="8756373" cy="585223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1200" cap="none" spc="0" normalizeH="0" baseline="0" noProof="0" dirty="0" smtClean="0">
                <a:ln>
                  <a:noFill/>
                </a:ln>
                <a:solidFill>
                  <a:srgbClr val="002060"/>
                </a:solidFill>
                <a:effectLst/>
                <a:uLnTx/>
                <a:uFillTx/>
                <a:latin typeface="Calibri" pitchFamily="34" charset="0"/>
                <a:ea typeface="+mn-ea"/>
                <a:cs typeface="+mn-cs"/>
              </a:rPr>
              <a:t>Avoid</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rPr>
              <a:t>       Composite reports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mn-cs"/>
              </a:rPr>
              <a:t> </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rPr>
              <a:t>                 Using lots of academic references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1200" cap="none" spc="0" normalizeH="0" baseline="0" noProof="0" dirty="0" smtClean="0">
                <a:ln>
                  <a:noFill/>
                </a:ln>
                <a:solidFill>
                  <a:srgbClr val="002060"/>
                </a:solidFill>
                <a:effectLst/>
                <a:uLnTx/>
                <a:uFillTx/>
                <a:latin typeface="Calibri" pitchFamily="34" charset="0"/>
                <a:ea typeface="+mn-ea"/>
                <a:cs typeface="+mn-cs"/>
              </a:rPr>
              <a:t>Include</a:t>
            </a: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mn-cs"/>
              </a:rPr>
              <a:t> </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rPr>
              <a:t>    Details about kinship care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rPr>
              <a:t>                  Confirmation the fostering and boarding out checks have been done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mn-cs"/>
              </a:rPr>
              <a:t> </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rPr>
              <a:t>                 Information about contact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1200" cap="none" spc="0" normalizeH="0" baseline="0" noProof="0" dirty="0">
                <a:ln>
                  <a:noFill/>
                </a:ln>
                <a:solidFill>
                  <a:srgbClr val="1C316B"/>
                </a:solidFill>
                <a:effectLst/>
                <a:uLnTx/>
                <a:uFillTx/>
                <a:latin typeface="Calibri" panose="020F0502020204030204" pitchFamily="34" charset="0"/>
                <a:ea typeface="+mn-ea"/>
                <a:cs typeface="Calibri" panose="020F0502020204030204" pitchFamily="34" charset="0"/>
              </a:rPr>
              <a:t>Measures in orders </a:t>
            </a:r>
            <a:r>
              <a:rPr kumimoji="0" lang="en-GB" sz="2000" b="1" i="0" u="none" strike="noStrike" kern="1200" cap="none" spc="0" normalizeH="0" baseline="0" noProof="0" dirty="0" smtClean="0">
                <a:ln>
                  <a:noFill/>
                </a:ln>
                <a:solidFill>
                  <a:srgbClr val="1C316B"/>
                </a:solidFill>
                <a:effectLst/>
                <a:uLnTx/>
                <a:uFillTx/>
                <a:latin typeface="Calibri" panose="020F0502020204030204" pitchFamily="34" charset="0"/>
                <a:ea typeface="+mn-ea"/>
                <a:cs typeface="Calibri" panose="020F0502020204030204" pitchFamily="34" charset="0"/>
              </a:rPr>
              <a:t>[s83(2)] should be:</a:t>
            </a:r>
            <a:endParaRPr kumimoji="0" lang="en-GB" sz="2000" b="1" i="0" u="none" strike="noStrike" kern="1200" cap="none" spc="0" normalizeH="0" baseline="0" noProof="0" dirty="0">
              <a:ln>
                <a:noFill/>
              </a:ln>
              <a:solidFill>
                <a:srgbClr val="0070C0"/>
              </a:solidFill>
              <a:effectLst/>
              <a:uLnTx/>
              <a:uFillTx/>
              <a:latin typeface="Calibri" pitchFamily="34" charset="0"/>
              <a:ea typeface="+mn-ea"/>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Calibri" pitchFamily="34" charset="0"/>
                <a:ea typeface="+mn-ea"/>
                <a:cs typeface="Calibri" pitchFamily="34" charset="0"/>
              </a:rPr>
              <a:t>justified by relevant and sufficient reasons </a:t>
            </a:r>
            <a:r>
              <a:rPr kumimoji="0" lang="en-GB" sz="20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a:t>
            </a: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the more significant the interference the more justification required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Calibri" pitchFamily="34" charset="0"/>
                <a:ea typeface="+mn-ea"/>
                <a:cs typeface="Calibri" pitchFamily="34" charset="0"/>
              </a:rPr>
              <a:t>clear and unambiguous</a:t>
            </a:r>
            <a:endPar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mn-cs"/>
            </a:endParaRPr>
          </a:p>
          <a:p>
            <a:pPr marL="571500" marR="0" lvl="0" indent="-5715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3200" b="1" i="0" u="none" strike="noStrike" kern="1200" cap="none" spc="0" normalizeH="0" baseline="0" noProof="0" dirty="0">
              <a:ln>
                <a:noFill/>
              </a:ln>
              <a:solidFill>
                <a:srgbClr val="0070C0"/>
              </a:solidFill>
              <a:effectLst/>
              <a:uLnTx/>
              <a:uFillTx/>
              <a:latin typeface="Calibri" pitchFamily="34" charset="0"/>
              <a:ea typeface="+mn-ea"/>
              <a:cs typeface="+mn-cs"/>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70988840"/>
      </p:ext>
    </p:extLst>
  </p:cSld>
  <p:clrMapOvr>
    <a:masterClrMapping/>
  </p:clrMapOvr>
  <mc:AlternateContent xmlns:mc="http://schemas.openxmlformats.org/markup-compatibility/2006" xmlns:p14="http://schemas.microsoft.com/office/powerpoint/2010/main">
    <mc:Choice Requires="p14">
      <p:transition spd="slow" p14:dur="2000" advTm="44717"/>
    </mc:Choice>
    <mc:Fallback xmlns="">
      <p:transition spd="slow" advTm="4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1042218" y="353961"/>
            <a:ext cx="8754697" cy="114233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200" b="1" dirty="0" smtClean="0">
                <a:solidFill>
                  <a:srgbClr val="1C316B"/>
                </a:solidFill>
                <a:latin typeface="Kristen ITC" pitchFamily="66" charset="0"/>
              </a:rPr>
              <a:t>Before you submit ANY report…</a:t>
            </a:r>
            <a:endParaRPr kumimoji="0" lang="en-GB" sz="3200" b="1" i="0" u="none" strike="noStrike" kern="1200" cap="none" spc="0" normalizeH="0" baseline="0" noProof="0" dirty="0">
              <a:ln>
                <a:noFill/>
              </a:ln>
              <a:solidFill>
                <a:srgbClr val="1C316B"/>
              </a:solidFill>
              <a:effectLst/>
              <a:uLnTx/>
              <a:uFillTx/>
              <a:latin typeface="Kristen ITC" pitchFamily="66" charset="0"/>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120878" y="1425677"/>
            <a:ext cx="8939981" cy="5229573"/>
          </a:xfrm>
          <a:prstGeom prst="rect">
            <a:avLst/>
          </a:prstGeom>
        </p:spPr>
        <p:txBody>
          <a:bodyPr wrap="square">
            <a:spAutoFit/>
          </a:bodyPr>
          <a:lstStyle/>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Read your report with a critical eye</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Check for errors (facts/ spelling) and correct as necessary</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lang="en-GB"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Check language used- take out acronyms!</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lang="en-GB"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Ensure there is no duplication of</a:t>
            </a:r>
            <a:r>
              <a:rPr kumimoji="0" lang="en-GB" sz="2400" b="0" i="0" u="none" strike="noStrike" kern="1200" cap="none" spc="0" normalizeH="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information</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Consider if</a:t>
            </a:r>
            <a:r>
              <a:rPr kumimoji="0" lang="en-GB" sz="2400" b="0" i="0" u="none" strike="noStrike" kern="1200" cap="none" spc="0" normalizeH="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non disclosure measures are necessary- or a PHP?</a:t>
            </a:r>
            <a:endPar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algn="l" defTabSz="914400" rtl="0" eaLnBrk="1" fontAlgn="base" latinLnBrk="0" hangingPunct="1">
              <a:lnSpc>
                <a:spcPct val="107000"/>
              </a:lnSpc>
              <a:spcBef>
                <a:spcPct val="0"/>
              </a:spcBef>
              <a:spcAft>
                <a:spcPts val="0"/>
              </a:spcAft>
              <a:buClrTx/>
              <a:buSzTx/>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4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09181817"/>
      </p:ext>
    </p:extLst>
  </p:cSld>
  <p:clrMapOvr>
    <a:masterClrMapping/>
  </p:clrMapOvr>
  <mc:AlternateContent xmlns:mc="http://schemas.openxmlformats.org/markup-compatibility/2006" xmlns:p14="http://schemas.microsoft.com/office/powerpoint/2010/main">
    <mc:Choice Requires="p14">
      <p:transition spd="slow" p14:dur="2000" advTm="38980"/>
    </mc:Choice>
    <mc:Fallback xmlns="">
      <p:transition spd="slow" advTm="3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005" y="709127"/>
            <a:ext cx="9190652"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Module 1 outline</a:t>
            </a:r>
            <a:endParaRPr lang="en-GB" sz="3200" dirty="0">
              <a:solidFill>
                <a:srgbClr val="002060"/>
              </a:solidFill>
              <a:latin typeface="Kristen ITC" panose="03050502040202030202" pitchFamily="66" charset="0"/>
            </a:endParaRPr>
          </a:p>
        </p:txBody>
      </p:sp>
      <p:sp>
        <p:nvSpPr>
          <p:cNvPr id="4" name="TextBox 3"/>
          <p:cNvSpPr txBox="1"/>
          <p:nvPr/>
        </p:nvSpPr>
        <p:spPr>
          <a:xfrm>
            <a:off x="1445342" y="1789471"/>
            <a:ext cx="9564780" cy="5262979"/>
          </a:xfrm>
          <a:prstGeom prst="rect">
            <a:avLst/>
          </a:prstGeom>
          <a:noFill/>
        </p:spPr>
        <p:txBody>
          <a:bodyPr wrap="square" rtlCol="0">
            <a:spAutoFit/>
          </a:bodyPr>
          <a:lstStyle/>
          <a:p>
            <a:r>
              <a:rPr lang="en-GB" sz="2400" b="1" dirty="0" smtClean="0">
                <a:solidFill>
                  <a:srgbClr val="002060"/>
                </a:solidFill>
                <a:latin typeface="Calibri" panose="020F0502020204030204" pitchFamily="34" charset="0"/>
                <a:cs typeface="Calibri" panose="020F0502020204030204" pitchFamily="34" charset="0"/>
              </a:rPr>
              <a:t>This PowerPoint goes through:</a:t>
            </a:r>
          </a:p>
          <a:p>
            <a:endParaRPr lang="en-GB" sz="2400" dirty="0" smtClean="0">
              <a:solidFill>
                <a:srgbClr val="002060"/>
              </a:solidFill>
              <a:latin typeface="Calibri" panose="020F0502020204030204" pitchFamily="34" charset="0"/>
              <a:cs typeface="Calibri" panose="020F0502020204030204" pitchFamily="34" charset="0"/>
            </a:endParaRPr>
          </a:p>
          <a:p>
            <a:pPr marL="457200" indent="-457200">
              <a:buAutoNum type="arabicParenR"/>
            </a:pPr>
            <a:r>
              <a:rPr lang="en-GB" sz="2400" dirty="0" smtClean="0">
                <a:solidFill>
                  <a:srgbClr val="002060"/>
                </a:solidFill>
                <a:latin typeface="Calibri" panose="020F0502020204030204" pitchFamily="34" charset="0"/>
                <a:cs typeface="Calibri" panose="020F0502020204030204" pitchFamily="34" charset="0"/>
              </a:rPr>
              <a:t>Preparing for a children’s hearing</a:t>
            </a:r>
          </a:p>
          <a:p>
            <a:pPr marL="457200" indent="-457200">
              <a:buAutoNum type="arabicParenR"/>
            </a:pPr>
            <a:r>
              <a:rPr lang="en-GB" sz="2400" dirty="0" smtClean="0">
                <a:solidFill>
                  <a:srgbClr val="002060"/>
                </a:solidFill>
                <a:latin typeface="Calibri" panose="020F0502020204030204" pitchFamily="34" charset="0"/>
                <a:cs typeface="Calibri" panose="020F0502020204030204" pitchFamily="34" charset="0"/>
              </a:rPr>
              <a:t>Preparing the child’s report</a:t>
            </a:r>
          </a:p>
          <a:p>
            <a:pPr marL="457200" indent="-457200">
              <a:buAutoNum type="arabicParenR"/>
            </a:pPr>
            <a:r>
              <a:rPr lang="en-GB" sz="2400" dirty="0" smtClean="0">
                <a:solidFill>
                  <a:srgbClr val="002060"/>
                </a:solidFill>
                <a:latin typeface="Calibri" panose="020F0502020204030204" pitchFamily="34" charset="0"/>
                <a:cs typeface="Calibri" panose="020F0502020204030204" pitchFamily="34" charset="0"/>
              </a:rPr>
              <a:t>The right to attend a hearing</a:t>
            </a:r>
          </a:p>
          <a:p>
            <a:pPr marL="457200" indent="-457200">
              <a:buAutoNum type="arabicParenR"/>
            </a:pPr>
            <a:r>
              <a:rPr lang="en-GB" sz="2400" dirty="0" smtClean="0">
                <a:solidFill>
                  <a:srgbClr val="002060"/>
                </a:solidFill>
                <a:latin typeface="Calibri" panose="020F0502020204030204" pitchFamily="34" charset="0"/>
                <a:cs typeface="Calibri" panose="020F0502020204030204" pitchFamily="34" charset="0"/>
              </a:rPr>
              <a:t>Common areas of difficulty</a:t>
            </a:r>
          </a:p>
          <a:p>
            <a:pPr marL="457200" indent="-457200">
              <a:buAutoNum type="arabicParenR"/>
            </a:pPr>
            <a:r>
              <a:rPr lang="en-GB" sz="2400" dirty="0" smtClean="0">
                <a:solidFill>
                  <a:srgbClr val="002060"/>
                </a:solidFill>
                <a:latin typeface="Calibri" panose="020F0502020204030204" pitchFamily="34" charset="0"/>
                <a:cs typeface="Calibri" panose="020F0502020204030204" pitchFamily="34" charset="0"/>
              </a:rPr>
              <a:t>How to present yourself</a:t>
            </a:r>
          </a:p>
          <a:p>
            <a:pPr marL="457200" indent="-457200">
              <a:buAutoNum type="arabicParenR"/>
            </a:pPr>
            <a:r>
              <a:rPr lang="en-GB" sz="2400" dirty="0" smtClean="0">
                <a:solidFill>
                  <a:srgbClr val="002060"/>
                </a:solidFill>
                <a:latin typeface="Calibri" panose="020F0502020204030204" pitchFamily="34" charset="0"/>
                <a:cs typeface="Calibri" panose="020F0502020204030204" pitchFamily="34" charset="0"/>
              </a:rPr>
              <a:t>The solicitor in the children’s hearing</a:t>
            </a:r>
          </a:p>
          <a:p>
            <a:pPr marL="457200" indent="-457200">
              <a:buAutoNum type="arabicParenR"/>
            </a:pPr>
            <a:endParaRPr lang="en-GB" sz="2400" dirty="0" smtClean="0">
              <a:solidFill>
                <a:srgbClr val="002060"/>
              </a:solidFill>
              <a:latin typeface="Calibri" panose="020F0502020204030204" pitchFamily="34" charset="0"/>
              <a:cs typeface="Calibri" panose="020F0502020204030204" pitchFamily="34" charset="0"/>
            </a:endParaRPr>
          </a:p>
          <a:p>
            <a:r>
              <a:rPr lang="en-GB" sz="2400" b="1" dirty="0" smtClean="0">
                <a:solidFill>
                  <a:srgbClr val="002060"/>
                </a:solidFill>
                <a:latin typeface="Calibri" panose="020F0502020204030204" pitchFamily="34" charset="0"/>
                <a:cs typeface="Calibri" panose="020F0502020204030204" pitchFamily="34" charset="0"/>
              </a:rPr>
              <a:t>Please take any notes in the workbook you were sent when you signed up for the course. </a:t>
            </a:r>
          </a:p>
          <a:p>
            <a:pPr marL="457200" indent="-457200">
              <a:buAutoNum type="arabicParenR"/>
            </a:pPr>
            <a:endParaRPr lang="en-GB" sz="2400" dirty="0" smtClean="0">
              <a:solidFill>
                <a:srgbClr val="002060"/>
              </a:solidFill>
              <a:latin typeface="Calibri" panose="020F0502020204030204" pitchFamily="34" charset="0"/>
              <a:cs typeface="Calibri" panose="020F0502020204030204" pitchFamily="34" charset="0"/>
            </a:endParaRPr>
          </a:p>
          <a:p>
            <a:endParaRPr lang="en-GB" sz="2400" dirty="0" smtClean="0">
              <a:solidFill>
                <a:srgbClr val="002060"/>
              </a:solidFill>
              <a:latin typeface="Calibri" panose="020F0502020204030204" pitchFamily="34" charset="0"/>
              <a:cs typeface="Calibri" panose="020F0502020204030204" pitchFamily="34" charset="0"/>
            </a:endParaRPr>
          </a:p>
          <a:p>
            <a:endParaRPr lang="en-GB" sz="2400" dirty="0" smtClean="0">
              <a:solidFill>
                <a:srgbClr val="002060"/>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8804007"/>
      </p:ext>
    </p:extLst>
  </p:cSld>
  <p:clrMapOvr>
    <a:masterClrMapping/>
  </p:clrMapOvr>
  <mc:AlternateContent xmlns:mc="http://schemas.openxmlformats.org/markup-compatibility/2006" xmlns:p14="http://schemas.microsoft.com/office/powerpoint/2010/main">
    <mc:Choice Requires="p14">
      <p:transition spd="slow" p14:dur="2000" advTm="65650"/>
    </mc:Choice>
    <mc:Fallback xmlns="">
      <p:transition spd="slow" advTm="65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360219" y="637309"/>
            <a:ext cx="9436698" cy="720436"/>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Participation</a:t>
            </a:r>
            <a:r>
              <a:rPr kumimoji="0" lang="en-GB" sz="2800" b="1" i="0" u="none" strike="noStrike" kern="1200" cap="none" spc="0" normalizeH="0" noProof="0" dirty="0" smtClean="0">
                <a:ln>
                  <a:noFill/>
                </a:ln>
                <a:solidFill>
                  <a:srgbClr val="1C316B"/>
                </a:solidFill>
                <a:effectLst/>
                <a:uLnTx/>
                <a:uFillTx/>
                <a:latin typeface="Kristen ITC" pitchFamily="66" charset="0"/>
                <a:ea typeface="+mn-ea"/>
                <a:cs typeface="+mn-cs"/>
              </a:rPr>
              <a:t> checklist…</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646545" y="983227"/>
            <a:ext cx="11014513" cy="5921236"/>
          </a:xfrm>
          <a:prstGeom prst="rect">
            <a:avLst/>
          </a:prstGeom>
        </p:spPr>
        <p:txBody>
          <a:bodyPr wrap="square">
            <a:spAutoFit/>
          </a:bodyPr>
          <a:lstStyle/>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Has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child given their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view? (and is this reflected in your report?) </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How have their views been gathered?</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How will these be communicated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to the Hearing</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742950" indent="-285750" fontAlgn="base">
              <a:lnSpc>
                <a:spcPct val="107000"/>
              </a:lnSpc>
              <a:spcBef>
                <a:spcPct val="0"/>
              </a:spcBef>
              <a:buFont typeface="Arial" panose="020B0604020202020204" pitchFamily="34" charset="0"/>
              <a:buChar char="•"/>
              <a:defRPr/>
            </a:pPr>
            <a:r>
              <a:rPr lang="en-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Has advocacy support been discussed</a:t>
            </a:r>
            <a:r>
              <a:rPr lang="en-GB"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Is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child willing / able to attend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 </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Will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they understand what is going on</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Does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child need support in order to engage with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Would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an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alternative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form of communication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help?</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Who could fulfil the support role</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Would a legal rep. assist the child?</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Discuss the completed report with the family. Allow them to challenge and question. </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000" b="1"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What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are the views of the family? How will these come across in the Hearing? </a:t>
            </a:r>
            <a:endPar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How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will you respond? </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22041166"/>
      </p:ext>
    </p:extLst>
  </p:cSld>
  <p:clrMapOvr>
    <a:masterClrMapping/>
  </p:clrMapOvr>
  <mc:AlternateContent xmlns:mc="http://schemas.openxmlformats.org/markup-compatibility/2006" xmlns:p14="http://schemas.microsoft.com/office/powerpoint/2010/main">
    <mc:Choice Requires="p14">
      <p:transition spd="slow" p14:dur="2000" advTm="77606"/>
    </mc:Choice>
    <mc:Fallback xmlns="">
      <p:transition spd="slow" advTm="7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306094" y="1857375"/>
            <a:ext cx="4523014" cy="219619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rPr>
              <a:t>Questions?</a:t>
            </a:r>
            <a:endParaRPr lang="en-GB" sz="3200" dirty="0">
              <a:solidFill>
                <a:srgbClr val="002060"/>
              </a:solidFill>
            </a:endParaRPr>
          </a:p>
        </p:txBody>
      </p:sp>
      <p:sp>
        <p:nvSpPr>
          <p:cNvPr id="4" name="Rectangle 3"/>
          <p:cNvSpPr/>
          <p:nvPr/>
        </p:nvSpPr>
        <p:spPr>
          <a:xfrm>
            <a:off x="1446712" y="3651722"/>
            <a:ext cx="4000500" cy="1779814"/>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002060"/>
                </a:solidFill>
              </a:rPr>
              <a:t>Reflect</a:t>
            </a:r>
            <a:r>
              <a:rPr lang="en-GB" dirty="0" err="1" smtClean="0"/>
              <a:t>t</a:t>
            </a:r>
            <a:endParaRPr lang="en-GB" dirty="0"/>
          </a:p>
        </p:txBody>
      </p:sp>
      <p:sp>
        <p:nvSpPr>
          <p:cNvPr id="5" name="Diamond 4"/>
          <p:cNvSpPr/>
          <p:nvPr/>
        </p:nvSpPr>
        <p:spPr>
          <a:xfrm>
            <a:off x="1747157" y="620486"/>
            <a:ext cx="2841172" cy="2334985"/>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PAUSE</a:t>
            </a:r>
            <a:endParaRPr lang="en-GB" sz="2400"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9161696"/>
      </p:ext>
    </p:extLst>
  </p:cSld>
  <p:clrMapOvr>
    <a:masterClrMapping/>
  </p:clrMapOvr>
  <mc:AlternateContent xmlns:mc="http://schemas.openxmlformats.org/markup-compatibility/2006" xmlns:p14="http://schemas.microsoft.com/office/powerpoint/2010/main">
    <mc:Choice Requires="p14">
      <p:transition spd="slow" p14:dur="2000" advTm="17636"/>
    </mc:Choice>
    <mc:Fallback xmlns="">
      <p:transition spd="slow" advTm="1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356662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smtClean="0">
                  <a:solidFill>
                    <a:srgbClr val="0070C0"/>
                  </a:solidFill>
                  <a:latin typeface="Kristen ITC" panose="03050502040202030202" pitchFamily="66" charset="0"/>
                </a:rPr>
                <a:t>The RIGHT to attend a hearing</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1824824"/>
      </p:ext>
    </p:extLst>
  </p:cSld>
  <p:clrMapOvr>
    <a:masterClrMapping/>
  </p:clrMapOvr>
  <p:transition advTm="65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530942" y="373626"/>
            <a:ext cx="10382863" cy="1150374"/>
          </a:xfrm>
          <a:prstGeom prst="rect">
            <a:avLst/>
          </a:prstGeom>
          <a:noFill/>
          <a:ln w="9525">
            <a:noFill/>
            <a:miter lim="800000"/>
            <a:headEnd/>
            <a:tailEnd/>
          </a:ln>
        </p:spPr>
        <p:txBody>
          <a:bodyPr anchor="ctr"/>
          <a:lstStyle/>
          <a:p>
            <a:pPr fontAlgn="base">
              <a:spcBef>
                <a:spcPct val="0"/>
              </a:spcBef>
              <a:spcAft>
                <a:spcPct val="0"/>
              </a:spcAft>
              <a:defRPr/>
            </a:pPr>
            <a:r>
              <a:rPr lang="en-GB" sz="2800" b="1" dirty="0" smtClean="0">
                <a:solidFill>
                  <a:srgbClr val="1C316B"/>
                </a:solidFill>
                <a:latin typeface="Kristen ITC" pitchFamily="66" charset="0"/>
              </a:rPr>
              <a:t>The following people have the </a:t>
            </a:r>
            <a:r>
              <a:rPr lang="en-GB" sz="2800" b="1" u="sng" dirty="0" smtClean="0">
                <a:solidFill>
                  <a:srgbClr val="1C316B"/>
                </a:solidFill>
                <a:latin typeface="Kristen ITC" pitchFamily="66" charset="0"/>
              </a:rPr>
              <a:t>right</a:t>
            </a:r>
            <a:r>
              <a:rPr lang="en-GB" sz="2800" b="1" dirty="0" smtClean="0">
                <a:solidFill>
                  <a:srgbClr val="1C316B"/>
                </a:solidFill>
                <a:latin typeface="Kristen ITC" pitchFamily="66" charset="0"/>
              </a:rPr>
              <a:t> </a:t>
            </a:r>
            <a:r>
              <a:rPr lang="en-GB" sz="2800" b="1" dirty="0">
                <a:solidFill>
                  <a:srgbClr val="1C316B"/>
                </a:solidFill>
                <a:latin typeface="Kristen ITC" pitchFamily="66" charset="0"/>
              </a:rPr>
              <a:t>to attend a </a:t>
            </a:r>
            <a:r>
              <a:rPr lang="en-GB" sz="2800" b="1" dirty="0" smtClean="0">
                <a:solidFill>
                  <a:srgbClr val="1C316B"/>
                </a:solidFill>
                <a:latin typeface="Kristen ITC" pitchFamily="66" charset="0"/>
              </a:rPr>
              <a:t>hearing…</a:t>
            </a:r>
            <a:endParaRPr lang="en-GB" sz="2800" b="1" dirty="0">
              <a:solidFill>
                <a:srgbClr val="1C316B"/>
              </a:solidFill>
              <a:latin typeface="Kristen ITC" pitchFamily="66" charset="0"/>
            </a:endParaRPr>
          </a:p>
        </p:txBody>
      </p:sp>
      <p:sp>
        <p:nvSpPr>
          <p:cNvPr id="7170" name="Rectangle 3"/>
          <p:cNvSpPr>
            <a:spLocks noChangeArrowheads="1"/>
          </p:cNvSpPr>
          <p:nvPr/>
        </p:nvSpPr>
        <p:spPr bwMode="auto">
          <a:xfrm>
            <a:off x="1981200" y="1981201"/>
            <a:ext cx="7848600" cy="4575175"/>
          </a:xfrm>
          <a:prstGeom prst="rect">
            <a:avLst/>
          </a:prstGeom>
          <a:noFill/>
          <a:ln w="9525">
            <a:noFill/>
            <a:miter lim="800000"/>
            <a:headEnd/>
            <a:tailEnd/>
          </a:ln>
        </p:spPr>
        <p:txBody>
          <a:bodyPr/>
          <a:lstStyle/>
          <a:p>
            <a:pPr fontAlgn="base">
              <a:spcBef>
                <a:spcPct val="20000"/>
              </a:spcBef>
              <a:spcAft>
                <a:spcPct val="0"/>
              </a:spcAft>
              <a:defRPr/>
            </a:pPr>
            <a:endParaRPr lang="en-GB" sz="2800" dirty="0">
              <a:solidFill>
                <a:srgbClr val="1C316B"/>
              </a:solidFill>
              <a:latin typeface="Calibri" pitchFamily="34" charset="0"/>
            </a:endParaRPr>
          </a:p>
          <a:p>
            <a:pPr fontAlgn="base">
              <a:spcBef>
                <a:spcPct val="20000"/>
              </a:spcBef>
              <a:spcAft>
                <a:spcPct val="0"/>
              </a:spcAft>
              <a:defRPr/>
            </a:pPr>
            <a:endParaRPr lang="en-GB" sz="2800" dirty="0">
              <a:solidFill>
                <a:srgbClr val="1C316B"/>
              </a:solidFill>
              <a:latin typeface="Calibri" pitchFamily="34" charset="0"/>
            </a:endParaRPr>
          </a:p>
        </p:txBody>
      </p:sp>
      <p:sp>
        <p:nvSpPr>
          <p:cNvPr id="3" name="Rectangle 2"/>
          <p:cNvSpPr/>
          <p:nvPr/>
        </p:nvSpPr>
        <p:spPr>
          <a:xfrm>
            <a:off x="963560" y="1524001"/>
            <a:ext cx="9783097" cy="4708981"/>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 the child</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 person representing the child (as well as a solicitor)</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a relevant person</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 person representing a relevant person (as well as a solicitor)</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any appointed </a:t>
            </a:r>
            <a:r>
              <a:rPr lang="en-GB" sz="2000" dirty="0" err="1">
                <a:solidFill>
                  <a:srgbClr val="002060"/>
                </a:solidFill>
                <a:latin typeface="Calibri" panose="020F0502020204030204" pitchFamily="34" charset="0"/>
                <a:cs typeface="Calibri" panose="020F0502020204030204" pitchFamily="34" charset="0"/>
              </a:rPr>
              <a:t>safeguarder</a:t>
            </a:r>
            <a:endParaRPr lang="en-GB" sz="2000" dirty="0">
              <a:solidFill>
                <a:srgbClr val="002060"/>
              </a:solidFill>
              <a:latin typeface="Calibri" panose="020F0502020204030204" pitchFamily="34" charset="0"/>
              <a:cs typeface="Calibri" panose="020F0502020204030204" pitchFamily="34" charset="0"/>
            </a:endParaRP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the Reporter</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 member of the Area Support Team, e.g. a Panel Practice Advisor</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 representative of a newspaper or news agency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8226512"/>
      </p:ext>
    </p:extLst>
  </p:cSld>
  <p:clrMapOvr>
    <a:masterClrMapping/>
  </p:clrMapOvr>
  <mc:AlternateContent xmlns:mc="http://schemas.openxmlformats.org/markup-compatibility/2006" xmlns:p14="http://schemas.microsoft.com/office/powerpoint/2010/main">
    <mc:Choice Requires="p14">
      <p:transition spd="slow" p14:dur="2000" advTm="64537"/>
    </mc:Choice>
    <mc:Fallback xmlns="">
      <p:transition spd="slow" advTm="6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816077" y="275304"/>
            <a:ext cx="9089924" cy="1052052"/>
          </a:xfrm>
          <a:prstGeom prst="rect">
            <a:avLst/>
          </a:prstGeom>
          <a:noFill/>
          <a:ln w="9525">
            <a:noFill/>
            <a:miter lim="800000"/>
            <a:headEnd/>
            <a:tailEnd/>
          </a:ln>
        </p:spPr>
        <p:txBody>
          <a:bodyPr anchor="ctr"/>
          <a:lstStyle/>
          <a:p>
            <a:pPr fontAlgn="base">
              <a:spcBef>
                <a:spcPct val="0"/>
              </a:spcBef>
              <a:spcAft>
                <a:spcPct val="0"/>
              </a:spcAft>
              <a:defRPr/>
            </a:pPr>
            <a:r>
              <a:rPr lang="en-GB" sz="2800" b="1" dirty="0">
                <a:solidFill>
                  <a:srgbClr val="1C316B"/>
                </a:solidFill>
                <a:latin typeface="Kristen ITC" pitchFamily="66" charset="0"/>
              </a:rPr>
              <a:t>Who is a ‘relevant person’</a:t>
            </a:r>
          </a:p>
        </p:txBody>
      </p:sp>
      <p:sp>
        <p:nvSpPr>
          <p:cNvPr id="7170" name="Rectangle 3"/>
          <p:cNvSpPr>
            <a:spLocks noChangeArrowheads="1"/>
          </p:cNvSpPr>
          <p:nvPr/>
        </p:nvSpPr>
        <p:spPr bwMode="auto">
          <a:xfrm>
            <a:off x="1981200" y="1600201"/>
            <a:ext cx="7848600" cy="4956175"/>
          </a:xfrm>
          <a:prstGeom prst="rect">
            <a:avLst/>
          </a:prstGeom>
          <a:noFill/>
          <a:ln w="9525">
            <a:noFill/>
            <a:miter lim="800000"/>
            <a:headEnd/>
            <a:tailEnd/>
          </a:ln>
        </p:spPr>
        <p:txBody>
          <a:bodyPr/>
          <a:lstStyle/>
          <a:p>
            <a:pPr fontAlgn="base">
              <a:spcBef>
                <a:spcPct val="20000"/>
              </a:spcBef>
              <a:spcAft>
                <a:spcPct val="0"/>
              </a:spcAft>
              <a:defRPr/>
            </a:pPr>
            <a:endParaRPr lang="en-GB" sz="2800" dirty="0">
              <a:solidFill>
                <a:srgbClr val="1C316B"/>
              </a:solidFill>
              <a:latin typeface="Calibri" pitchFamily="34" charset="0"/>
            </a:endParaRPr>
          </a:p>
          <a:p>
            <a:pPr fontAlgn="base">
              <a:spcBef>
                <a:spcPct val="20000"/>
              </a:spcBef>
              <a:spcAft>
                <a:spcPct val="0"/>
              </a:spcAft>
              <a:defRPr/>
            </a:pPr>
            <a:endParaRPr lang="en-GB" sz="2800" dirty="0">
              <a:solidFill>
                <a:srgbClr val="1C316B"/>
              </a:solidFill>
              <a:latin typeface="Calibri" pitchFamily="34" charset="0"/>
            </a:endParaRPr>
          </a:p>
        </p:txBody>
      </p:sp>
      <p:sp>
        <p:nvSpPr>
          <p:cNvPr id="2" name="Rectangle 1"/>
          <p:cNvSpPr/>
          <p:nvPr/>
        </p:nvSpPr>
        <p:spPr>
          <a:xfrm>
            <a:off x="816077" y="1258529"/>
            <a:ext cx="10825317" cy="4401205"/>
          </a:xfrm>
          <a:prstGeom prst="rect">
            <a:avLst/>
          </a:prstGeom>
        </p:spPr>
        <p:txBody>
          <a:bodyPr wrap="square">
            <a:spAutoFit/>
          </a:bodyPr>
          <a:lstStyle/>
          <a:p>
            <a:r>
              <a:rPr lang="en-GB" sz="2000" b="1" dirty="0">
                <a:solidFill>
                  <a:srgbClr val="002060"/>
                </a:solidFill>
                <a:latin typeface="Calibri" panose="020F0502020204030204" pitchFamily="34" charset="0"/>
                <a:cs typeface="Calibri" panose="020F0502020204030204" pitchFamily="34" charset="0"/>
              </a:rPr>
              <a:t>The following individuals are automatically relevant persons:</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birth/adoptive parents. </a:t>
            </a:r>
          </a:p>
          <a:p>
            <a:r>
              <a:rPr lang="en-GB" sz="2000" dirty="0">
                <a:solidFill>
                  <a:srgbClr val="002060"/>
                </a:solidFill>
                <a:latin typeface="Calibri" panose="020F0502020204030204" pitchFamily="34" charset="0"/>
                <a:cs typeface="Calibri" panose="020F0502020204030204" pitchFamily="34" charset="0"/>
              </a:rPr>
              <a:t>(Unless parental responsibilities and rights have been removed by a court)</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 person who has parental rights and responsibilities for a child by a court order. (this does not include those who have a contact order)</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 a person with parental responsibility under English and Welsh legislation.</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Test of ‘significant involvement’- </a:t>
            </a:r>
            <a:r>
              <a:rPr lang="en-GB" sz="2000" b="1" dirty="0">
                <a:solidFill>
                  <a:srgbClr val="002060"/>
                </a:solidFill>
                <a:latin typeface="Calibri" panose="020F0502020204030204" pitchFamily="34" charset="0"/>
                <a:cs typeface="Calibri" panose="020F0502020204030204" pitchFamily="34" charset="0"/>
              </a:rPr>
              <a:t>the person has, or has recently had, a significant involvement in the upbringing of the child.</a:t>
            </a:r>
          </a:p>
          <a:p>
            <a:endParaRPr lang="en-GB" sz="2000" b="1" dirty="0">
              <a:solidFill>
                <a:srgbClr val="002060"/>
              </a:solidFill>
              <a:latin typeface="Calibri" panose="020F0502020204030204" pitchFamily="34" charset="0"/>
              <a:cs typeface="Calibri" panose="020F0502020204030204" pitchFamily="34" charset="0"/>
            </a:endParaRPr>
          </a:p>
          <a:p>
            <a:r>
              <a:rPr lang="en-GB" sz="2000" b="1" dirty="0">
                <a:solidFill>
                  <a:srgbClr val="FF0000"/>
                </a:solidFill>
                <a:latin typeface="Calibri" panose="020F0502020204030204" pitchFamily="34" charset="0"/>
                <a:cs typeface="Calibri" panose="020F0502020204030204" pitchFamily="34" charset="0"/>
              </a:rPr>
              <a:t>ONLY A PRE HEARING PANEL CAN DEEM OR UNDEEM</a:t>
            </a:r>
            <a:endParaRPr lang="en-GB" sz="2000" dirty="0">
              <a:solidFill>
                <a:srgbClr val="FF0000"/>
              </a:solidFill>
              <a:latin typeface="Calibri" panose="020F0502020204030204" pitchFamily="34" charset="0"/>
              <a:cs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0736588"/>
      </p:ext>
    </p:extLst>
  </p:cSld>
  <p:clrMapOvr>
    <a:masterClrMapping/>
  </p:clrMapOvr>
  <mc:AlternateContent xmlns:mc="http://schemas.openxmlformats.org/markup-compatibility/2006" xmlns:p14="http://schemas.microsoft.com/office/powerpoint/2010/main">
    <mc:Choice Requires="p14">
      <p:transition spd="slow" p14:dur="2000" advTm="50311"/>
    </mc:Choice>
    <mc:Fallback xmlns="">
      <p:transition spd="slow" advTm="5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489527" y="369455"/>
            <a:ext cx="9307389" cy="1016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a:t>
            </a:r>
            <a:r>
              <a:rPr lang="en-GB" sz="2800" b="1" dirty="0">
                <a:solidFill>
                  <a:srgbClr val="1C316B"/>
                </a:solidFill>
                <a:latin typeface="Kristen ITC" pitchFamily="66" charset="0"/>
              </a:rPr>
              <a:t>A</a:t>
            </a: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s</a:t>
            </a:r>
            <a:r>
              <a:rPr kumimoji="0" lang="en-GB" sz="2800" b="1" i="0" u="none" strike="noStrike" kern="1200" cap="none" spc="0" normalizeH="0" noProof="0" dirty="0" smtClean="0">
                <a:ln>
                  <a:noFill/>
                </a:ln>
                <a:solidFill>
                  <a:srgbClr val="1C316B"/>
                </a:solidFill>
                <a:effectLst/>
                <a:uLnTx/>
                <a:uFillTx/>
                <a:latin typeface="Kristen ITC" pitchFamily="66" charset="0"/>
                <a:ea typeface="+mn-ea"/>
                <a:cs typeface="+mn-cs"/>
              </a:rPr>
              <a:t> part of your p</a:t>
            </a: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reparation…</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668594" y="1283855"/>
            <a:ext cx="10382863" cy="430758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Check</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GB"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how many people have</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the RIGHT to attend-</a:t>
            </a:r>
            <a:r>
              <a:rPr kumimoji="0" lang="en-GB" sz="2000" b="0" i="0" u="none" strike="noStrike" kern="1200" cap="none" spc="0" normalizeH="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sng" strike="noStrike" kern="1200" cap="none" spc="0" normalizeH="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when preparing your report</a:t>
            </a:r>
            <a:r>
              <a:rPr kumimoji="0" lang="en-GB" sz="2000" b="0" i="0" u="sng"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algn="l" defTabSz="914400" rtl="0" eaLnBrk="1" fontAlgn="base" latinLnBrk="0" hangingPunct="1">
              <a:lnSpc>
                <a:spcPct val="107000"/>
              </a:lnSpc>
              <a:spcBef>
                <a:spcPct val="0"/>
              </a:spcBef>
              <a:spcAft>
                <a:spcPts val="0"/>
              </a:spcAft>
              <a:buClrTx/>
              <a:buSzTx/>
              <a:tabLst/>
              <a:defRPr/>
            </a:pP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Know</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that others </a:t>
            </a:r>
            <a:r>
              <a:rPr kumimoji="0" lang="en-GB" sz="20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may</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attend if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chair considers their attendance to be necessary for the proper consideration of the matter before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 s78(2</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or for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other reasons, provided the child or relevant persons do not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object. </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Be aware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that the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chair must take all reasonable steps to ensure that the number of persons present at a children’s hearing at the same time is kept to a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minimum. 78(4</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Consider</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how</a:t>
            </a:r>
            <a:r>
              <a:rPr kumimoji="0" lang="en-GB" sz="20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you will present the child’s views. You can be creative about this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6790626"/>
      </p:ext>
    </p:extLst>
  </p:cSld>
  <p:clrMapOvr>
    <a:masterClrMapping/>
  </p:clrMapOvr>
  <mc:AlternateContent xmlns:mc="http://schemas.openxmlformats.org/markup-compatibility/2006" xmlns:p14="http://schemas.microsoft.com/office/powerpoint/2010/main">
    <mc:Choice Requires="p14">
      <p:transition spd="slow" p14:dur="2000" advTm="50111"/>
    </mc:Choice>
    <mc:Fallback xmlns="">
      <p:transition spd="slow" advTm="5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452583" y="323273"/>
            <a:ext cx="9344334" cy="960582"/>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More</a:t>
            </a:r>
            <a:r>
              <a:rPr kumimoji="0" lang="en-GB" sz="2800" b="1" i="0" u="none" strike="noStrike" kern="1200" cap="none" spc="0" normalizeH="0" noProof="0" dirty="0" smtClean="0">
                <a:ln>
                  <a:noFill/>
                </a:ln>
                <a:solidFill>
                  <a:srgbClr val="1C316B"/>
                </a:solidFill>
                <a:effectLst/>
                <a:uLnTx/>
                <a:uFillTx/>
                <a:latin typeface="Kristen ITC" pitchFamily="66" charset="0"/>
                <a:ea typeface="+mn-ea"/>
                <a:cs typeface="+mn-cs"/>
              </a:rPr>
              <a:t> p</a:t>
            </a: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reparation…</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419224" y="1143001"/>
            <a:ext cx="9747539" cy="4744808"/>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Check the terms of the current order.</a:t>
            </a:r>
            <a:endPar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What do you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want to happen to that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order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WHY</a:t>
            </a:r>
            <a:endPar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a:t>
            </a: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hould there be </a:t>
            </a: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 Pre-Hearing </a:t>
            </a: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panel? </a:t>
            </a: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Why? For whom/ what purpose? </a:t>
            </a: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Consider the timing. What information will the hearing need?</a:t>
            </a: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a:t>
            </a: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dentify </a:t>
            </a: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where you think your position is </a:t>
            </a: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weak.</a:t>
            </a: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How can you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improve the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position?</a:t>
            </a: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Consider reports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from other agencies,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other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attendees, specific </a:t>
            </a:r>
            <a:r>
              <a:rPr kumimoji="0" lang="en-GB" sz="20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information </a:t>
            </a: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13856544"/>
      </p:ext>
    </p:extLst>
  </p:cSld>
  <p:clrMapOvr>
    <a:masterClrMapping/>
  </p:clrMapOvr>
  <mc:AlternateContent xmlns:mc="http://schemas.openxmlformats.org/markup-compatibility/2006" xmlns:p14="http://schemas.microsoft.com/office/powerpoint/2010/main">
    <mc:Choice Requires="p14">
      <p:transition spd="slow" p14:dur="2000" advTm="56354"/>
    </mc:Choice>
    <mc:Fallback xmlns="">
      <p:transition spd="slow" advTm="5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idx="4294967295"/>
          </p:nvPr>
        </p:nvSpPr>
        <p:spPr>
          <a:xfrm>
            <a:off x="836023" y="105509"/>
            <a:ext cx="10424160" cy="1107830"/>
          </a:xfrm>
          <a:prstGeom prst="rect">
            <a:avLst/>
          </a:prstGeom>
        </p:spPr>
        <p:txBody>
          <a:bodyPr/>
          <a:lstStyle/>
          <a:p>
            <a:pPr lvl="0" eaLnBrk="1" hangingPunct="1">
              <a:spcBef>
                <a:spcPct val="20000"/>
              </a:spcBef>
              <a:defRPr/>
            </a:pPr>
            <a:r>
              <a:rPr lang="en-GB" altLang="en-US" sz="3200" dirty="0" smtClean="0">
                <a:solidFill>
                  <a:srgbClr val="002060"/>
                </a:solidFill>
                <a:latin typeface="Kristen ITC" panose="03050502040202030202" pitchFamily="66" charset="0"/>
              </a:rPr>
              <a:t/>
            </a:r>
            <a:br>
              <a:rPr lang="en-GB" altLang="en-US" sz="3200" dirty="0" smtClean="0">
                <a:solidFill>
                  <a:srgbClr val="002060"/>
                </a:solidFill>
                <a:latin typeface="Kristen ITC" panose="03050502040202030202" pitchFamily="66" charset="0"/>
              </a:rPr>
            </a:br>
            <a:r>
              <a:rPr lang="en-GB" altLang="en-US" sz="3200" dirty="0" smtClean="0">
                <a:solidFill>
                  <a:srgbClr val="002060"/>
                </a:solidFill>
                <a:latin typeface="Kristen ITC" panose="03050502040202030202" pitchFamily="66" charset="0"/>
              </a:rPr>
              <a:t>Minimum Intervention        No order principle</a:t>
            </a:r>
            <a:r>
              <a:rPr lang="en-GB" sz="2800" b="1" dirty="0">
                <a:solidFill>
                  <a:srgbClr val="FF0000"/>
                </a:solidFill>
                <a:latin typeface="Calibri" pitchFamily="34" charset="0"/>
                <a:ea typeface="+mn-ea"/>
                <a:cs typeface="+mn-cs"/>
              </a:rPr>
              <a:t/>
            </a:r>
            <a:br>
              <a:rPr lang="en-GB" sz="2800" b="1" dirty="0">
                <a:solidFill>
                  <a:srgbClr val="FF0000"/>
                </a:solidFill>
                <a:latin typeface="Calibri" pitchFamily="34" charset="0"/>
                <a:ea typeface="+mn-ea"/>
                <a:cs typeface="+mn-cs"/>
              </a:rPr>
            </a:br>
            <a:endParaRPr lang="en-GB" altLang="en-US" sz="3200" dirty="0">
              <a:solidFill>
                <a:srgbClr val="002060"/>
              </a:solidFill>
              <a:latin typeface="Kristen ITC" panose="03050502040202030202" pitchFamily="66" charset="0"/>
            </a:endParaRPr>
          </a:p>
        </p:txBody>
      </p:sp>
      <p:sp>
        <p:nvSpPr>
          <p:cNvPr id="14340" name="Content Placeholder 2"/>
          <p:cNvSpPr>
            <a:spLocks noGrp="1"/>
          </p:cNvSpPr>
          <p:nvPr>
            <p:ph idx="4294967295"/>
          </p:nvPr>
        </p:nvSpPr>
        <p:spPr>
          <a:xfrm>
            <a:off x="560717" y="1526875"/>
            <a:ext cx="10912415" cy="4111924"/>
          </a:xfrm>
          <a:prstGeom prst="rect">
            <a:avLst/>
          </a:prstGeom>
        </p:spPr>
        <p:txBody>
          <a:bodyPr>
            <a:normAutofit lnSpcReduction="10000"/>
          </a:bodyPr>
          <a:lstStyle/>
          <a:p>
            <a:pPr marL="0" indent="0" eaLnBrk="1" fontAlgn="auto" hangingPunct="1">
              <a:lnSpc>
                <a:spcPct val="90000"/>
              </a:lnSpc>
              <a:spcBef>
                <a:spcPts val="1000"/>
              </a:spcBef>
              <a:spcAft>
                <a:spcPts val="0"/>
              </a:spcAft>
              <a:buNone/>
            </a:pPr>
            <a:endParaRPr lang="en-GB" sz="2000" dirty="0">
              <a:solidFill>
                <a:srgbClr val="002060"/>
              </a:solidFill>
              <a:latin typeface="Calibri" panose="020F0502020204030204" pitchFamily="34" charset="0"/>
              <a:cs typeface="Calibri" panose="020F0502020204030204" pitchFamily="34" charset="0"/>
            </a:endParaRPr>
          </a:p>
          <a:p>
            <a:pPr>
              <a:buFont typeface="Arial" panose="020B0604020202020204" pitchFamily="34" charset="0"/>
              <a:buChar char="•"/>
              <a:defRPr/>
            </a:pPr>
            <a:r>
              <a:rPr lang="en-GB" sz="2400" b="1" dirty="0" smtClean="0">
                <a:solidFill>
                  <a:srgbClr val="002060"/>
                </a:solidFill>
                <a:latin typeface="Calibri" panose="020F0502020204030204" pitchFamily="34" charset="0"/>
                <a:cs typeface="Calibri" panose="020F0502020204030204" pitchFamily="34" charset="0"/>
              </a:rPr>
              <a:t>Measures </a:t>
            </a:r>
            <a:r>
              <a:rPr lang="en-GB" sz="2400" b="1" dirty="0">
                <a:solidFill>
                  <a:srgbClr val="002060"/>
                </a:solidFill>
                <a:latin typeface="Calibri" panose="020F0502020204030204" pitchFamily="34" charset="0"/>
                <a:cs typeface="Calibri" panose="020F0502020204030204" pitchFamily="34" charset="0"/>
              </a:rPr>
              <a:t>should only be put in place if that is better for the child than taking no </a:t>
            </a:r>
            <a:r>
              <a:rPr lang="en-GB" sz="2400" b="1" dirty="0" smtClean="0">
                <a:solidFill>
                  <a:srgbClr val="002060"/>
                </a:solidFill>
                <a:latin typeface="Calibri" panose="020F0502020204030204" pitchFamily="34" charset="0"/>
                <a:cs typeface="Calibri" panose="020F0502020204030204" pitchFamily="34" charset="0"/>
              </a:rPr>
              <a:t>action.</a:t>
            </a:r>
          </a:p>
          <a:p>
            <a:pPr>
              <a:buFont typeface="Arial" panose="020B0604020202020204" pitchFamily="34" charset="0"/>
              <a:buChar char="•"/>
              <a:defRPr/>
            </a:pPr>
            <a:endParaRPr lang="en-GB" sz="2400" b="1" dirty="0" smtClean="0">
              <a:solidFill>
                <a:srgbClr val="002060"/>
              </a:solidFill>
              <a:latin typeface="Calibri" panose="020F0502020204030204" pitchFamily="34" charset="0"/>
              <a:cs typeface="Calibri" panose="020F0502020204030204" pitchFamily="34" charset="0"/>
            </a:endParaRPr>
          </a:p>
          <a:p>
            <a:pPr>
              <a:buFont typeface="Arial" panose="020B0604020202020204" pitchFamily="34" charset="0"/>
              <a:buChar char="•"/>
              <a:defRPr/>
            </a:pPr>
            <a:r>
              <a:rPr lang="en-GB" sz="2400" b="1" dirty="0">
                <a:solidFill>
                  <a:srgbClr val="002060"/>
                </a:solidFill>
                <a:latin typeface="Calibri" panose="020F0502020204030204" pitchFamily="34" charset="0"/>
                <a:cs typeface="Calibri" panose="020F0502020204030204" pitchFamily="34" charset="0"/>
              </a:rPr>
              <a:t>A</a:t>
            </a:r>
            <a:r>
              <a:rPr lang="en-GB" sz="2400" b="1" dirty="0" smtClean="0">
                <a:solidFill>
                  <a:srgbClr val="002060"/>
                </a:solidFill>
                <a:latin typeface="Calibri" panose="020F0502020204030204" pitchFamily="34" charset="0"/>
                <a:cs typeface="Calibri" panose="020F0502020204030204" pitchFamily="34" charset="0"/>
              </a:rPr>
              <a:t> </a:t>
            </a:r>
            <a:r>
              <a:rPr lang="en-GB" sz="2400" b="1" dirty="0">
                <a:solidFill>
                  <a:srgbClr val="002060"/>
                </a:solidFill>
                <a:latin typeface="Calibri" panose="020F0502020204030204" pitchFamily="34" charset="0"/>
                <a:cs typeface="Calibri" panose="020F0502020204030204" pitchFamily="34" charset="0"/>
              </a:rPr>
              <a:t>hearing should </a:t>
            </a:r>
            <a:r>
              <a:rPr lang="en-GB" sz="2400" b="1" dirty="0" smtClean="0">
                <a:solidFill>
                  <a:srgbClr val="002060"/>
                </a:solidFill>
                <a:latin typeface="Calibri" panose="020F0502020204030204" pitchFamily="34" charset="0"/>
                <a:cs typeface="Calibri" panose="020F0502020204030204" pitchFamily="34" charset="0"/>
              </a:rPr>
              <a:t>only</a:t>
            </a:r>
            <a:r>
              <a:rPr lang="en-GB" sz="2400" b="1" dirty="0">
                <a:solidFill>
                  <a:srgbClr val="002060"/>
                </a:solidFill>
                <a:latin typeface="Calibri" panose="020F0502020204030204" pitchFamily="34" charset="0"/>
                <a:cs typeface="Calibri" panose="020F0502020204030204" pitchFamily="34" charset="0"/>
              </a:rPr>
              <a:t> may make, vary or continue certain orders or grant a warrant</a:t>
            </a:r>
            <a:r>
              <a:rPr lang="en-GB" sz="2400" b="1" dirty="0" smtClean="0">
                <a:solidFill>
                  <a:srgbClr val="002060"/>
                </a:solidFill>
                <a:latin typeface="Calibri" panose="020F0502020204030204" pitchFamily="34" charset="0"/>
                <a:cs typeface="Calibri" panose="020F0502020204030204" pitchFamily="34" charset="0"/>
              </a:rPr>
              <a:t> if this </a:t>
            </a:r>
            <a:r>
              <a:rPr lang="en-GB" sz="2400" b="1" dirty="0">
                <a:solidFill>
                  <a:srgbClr val="002060"/>
                </a:solidFill>
                <a:latin typeface="Calibri" panose="020F0502020204030204" pitchFamily="34" charset="0"/>
                <a:cs typeface="Calibri" panose="020F0502020204030204" pitchFamily="34" charset="0"/>
              </a:rPr>
              <a:t>is better for the child than not making, varying or continuing the order or granting the warrant</a:t>
            </a:r>
            <a:r>
              <a:rPr lang="en-GB" sz="2400" b="1" dirty="0" smtClean="0">
                <a:solidFill>
                  <a:srgbClr val="002060"/>
                </a:solidFill>
                <a:latin typeface="Calibri" panose="020F0502020204030204" pitchFamily="34" charset="0"/>
                <a:cs typeface="Calibri" panose="020F0502020204030204" pitchFamily="34" charset="0"/>
              </a:rPr>
              <a:t>.</a:t>
            </a:r>
          </a:p>
          <a:p>
            <a:pPr marL="0" indent="0">
              <a:buNone/>
              <a:defRPr/>
            </a:pPr>
            <a:endParaRPr lang="en-GB" sz="1800" b="1" dirty="0">
              <a:solidFill>
                <a:srgbClr val="002060"/>
              </a:solidFill>
              <a:latin typeface="arial" panose="020B0604020202020204" pitchFamily="34" charset="0"/>
              <a:cs typeface="Calibri" panose="020F0502020204030204" pitchFamily="34" charset="0"/>
            </a:endParaRPr>
          </a:p>
          <a:p>
            <a:pPr marL="0" indent="0">
              <a:buNone/>
              <a:defRPr/>
            </a:pPr>
            <a:endParaRPr lang="en-GB" sz="1800" b="1" dirty="0" smtClean="0">
              <a:solidFill>
                <a:srgbClr val="002060"/>
              </a:solidFill>
              <a:latin typeface="arial" panose="020B0604020202020204" pitchFamily="34" charset="0"/>
              <a:cs typeface="Calibri" panose="020F0502020204030204" pitchFamily="34" charset="0"/>
            </a:endParaRPr>
          </a:p>
          <a:p>
            <a:pPr marL="0" lvl="0" indent="0" eaLnBrk="1" fontAlgn="auto" hangingPunct="1">
              <a:lnSpc>
                <a:spcPct val="90000"/>
              </a:lnSpc>
              <a:spcBef>
                <a:spcPts val="1000"/>
              </a:spcBef>
              <a:spcAft>
                <a:spcPts val="0"/>
              </a:spcAft>
              <a:buNone/>
            </a:pPr>
            <a:r>
              <a:rPr lang="en-GB" sz="2000" i="1" dirty="0">
                <a:solidFill>
                  <a:srgbClr val="002060"/>
                </a:solidFill>
                <a:latin typeface="Calibri" panose="020F0502020204030204" pitchFamily="34" charset="0"/>
                <a:cs typeface="Calibri" panose="020F0502020204030204" pitchFamily="34" charset="0"/>
              </a:rPr>
              <a:t>The children's hearing may make, vary or continue the order or interim variation or grant the warrant, only if the children's hearing considers that it would be better for the child if the order, interim variation or warrant were in force than not. S28(2)</a:t>
            </a:r>
          </a:p>
          <a:p>
            <a:pPr marL="0" indent="0">
              <a:buNone/>
              <a:defRPr/>
            </a:pPr>
            <a:endParaRPr lang="en-GB" sz="1800" b="1" dirty="0">
              <a:solidFill>
                <a:srgbClr val="002060"/>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6858964"/>
      </p:ext>
    </p:extLst>
  </p:cSld>
  <p:clrMapOvr>
    <a:masterClrMapping/>
  </p:clrMapOvr>
  <mc:AlternateContent xmlns:mc="http://schemas.openxmlformats.org/markup-compatibility/2006" xmlns:p14="http://schemas.microsoft.com/office/powerpoint/2010/main">
    <mc:Choice Requires="p14">
      <p:transition spd="slow" p14:dur="2000" advTm="17142"/>
    </mc:Choice>
    <mc:Fallback xmlns="">
      <p:transition spd="slow" advTm="1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9935" y="511277"/>
            <a:ext cx="9729722"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Even more people in hearings…</a:t>
            </a:r>
            <a:endParaRPr lang="en-GB" sz="3200" dirty="0">
              <a:solidFill>
                <a:srgbClr val="002060"/>
              </a:solidFill>
              <a:latin typeface="Kristen ITC" panose="03050502040202030202" pitchFamily="66" charset="0"/>
            </a:endParaRPr>
          </a:p>
        </p:txBody>
      </p:sp>
      <p:sp>
        <p:nvSpPr>
          <p:cNvPr id="4" name="TextBox 3"/>
          <p:cNvSpPr txBox="1"/>
          <p:nvPr/>
        </p:nvSpPr>
        <p:spPr>
          <a:xfrm>
            <a:off x="816077" y="1278195"/>
            <a:ext cx="10194045" cy="4739759"/>
          </a:xfrm>
          <a:prstGeom prst="rect">
            <a:avLst/>
          </a:prstGeom>
          <a:noFill/>
        </p:spPr>
        <p:txBody>
          <a:bodyPr wrap="square" rtlCol="0">
            <a:spAutoFit/>
          </a:bodyPr>
          <a:lstStyle/>
          <a:p>
            <a:r>
              <a:rPr lang="en-GB" sz="2400" dirty="0" smtClean="0">
                <a:solidFill>
                  <a:srgbClr val="002060"/>
                </a:solidFill>
                <a:latin typeface="Calibri" panose="020F0502020204030204" pitchFamily="34" charset="0"/>
                <a:cs typeface="Calibri" panose="020F0502020204030204" pitchFamily="34" charset="0"/>
              </a:rPr>
              <a:t>The </a:t>
            </a:r>
            <a:r>
              <a:rPr lang="en-GB" sz="2400" b="1" dirty="0" smtClean="0">
                <a:solidFill>
                  <a:srgbClr val="002060"/>
                </a:solidFill>
                <a:latin typeface="Calibri" panose="020F0502020204030204" pitchFamily="34" charset="0"/>
                <a:cs typeface="Calibri" panose="020F0502020204030204" pitchFamily="34" charset="0"/>
              </a:rPr>
              <a:t>Children </a:t>
            </a:r>
            <a:r>
              <a:rPr lang="en-GB" sz="2400" b="1" dirty="0" smtClean="0">
                <a:solidFill>
                  <a:srgbClr val="002060"/>
                </a:solidFill>
                <a:latin typeface="Calibri" panose="020F0502020204030204" pitchFamily="34" charset="0"/>
                <a:cs typeface="Calibri" panose="020F0502020204030204" pitchFamily="34" charset="0"/>
              </a:rPr>
              <a:t>(Scotland) Act 2020 </a:t>
            </a:r>
            <a:r>
              <a:rPr lang="en-GB" sz="2400" dirty="0" smtClean="0">
                <a:solidFill>
                  <a:srgbClr val="002060"/>
                </a:solidFill>
                <a:latin typeface="Calibri" panose="020F0502020204030204" pitchFamily="34" charset="0"/>
                <a:cs typeface="Calibri" panose="020F0502020204030204" pitchFamily="34" charset="0"/>
              </a:rPr>
              <a:t>enables more </a:t>
            </a:r>
            <a:r>
              <a:rPr lang="en-GB" sz="2400" dirty="0" smtClean="0">
                <a:solidFill>
                  <a:srgbClr val="002060"/>
                </a:solidFill>
                <a:latin typeface="Calibri" panose="020F0502020204030204" pitchFamily="34" charset="0"/>
                <a:cs typeface="Calibri" panose="020F0502020204030204" pitchFamily="34" charset="0"/>
              </a:rPr>
              <a:t>people may attend hearings e.g. siblings </a:t>
            </a:r>
            <a:r>
              <a:rPr lang="en-GB" sz="2400" dirty="0" smtClean="0">
                <a:solidFill>
                  <a:srgbClr val="002060"/>
                </a:solidFill>
                <a:latin typeface="Calibri" panose="020F0502020204030204" pitchFamily="34" charset="0"/>
                <a:cs typeface="Calibri" panose="020F0502020204030204" pitchFamily="34" charset="0"/>
              </a:rPr>
              <a:t>– (where there is a wide </a:t>
            </a:r>
            <a:r>
              <a:rPr lang="en-GB" sz="2400" dirty="0" smtClean="0">
                <a:solidFill>
                  <a:srgbClr val="002060"/>
                </a:solidFill>
                <a:latin typeface="Calibri" panose="020F0502020204030204" pitchFamily="34" charset="0"/>
                <a:cs typeface="Calibri" panose="020F0502020204030204" pitchFamily="34" charset="0"/>
              </a:rPr>
              <a:t>definition in section </a:t>
            </a:r>
            <a:r>
              <a:rPr lang="en-GB" sz="2400" dirty="0" smtClean="0">
                <a:solidFill>
                  <a:srgbClr val="002060"/>
                </a:solidFill>
                <a:latin typeface="Calibri" panose="020F0502020204030204" pitchFamily="34" charset="0"/>
                <a:cs typeface="Calibri" panose="020F0502020204030204" pitchFamily="34" charset="0"/>
              </a:rPr>
              <a:t>13) </a:t>
            </a:r>
            <a:r>
              <a:rPr lang="en-GB" sz="2400" dirty="0" smtClean="0">
                <a:solidFill>
                  <a:srgbClr val="002060"/>
                </a:solidFill>
                <a:latin typeface="Calibri" panose="020F0502020204030204" pitchFamily="34" charset="0"/>
                <a:cs typeface="Calibri" panose="020F0502020204030204" pitchFamily="34" charset="0"/>
              </a:rPr>
              <a:t>and this </a:t>
            </a:r>
            <a:r>
              <a:rPr lang="en-GB" sz="2400" dirty="0" smtClean="0">
                <a:solidFill>
                  <a:srgbClr val="002060"/>
                </a:solidFill>
                <a:latin typeface="Calibri" panose="020F0502020204030204" pitchFamily="34" charset="0"/>
                <a:cs typeface="Calibri" panose="020F0502020204030204" pitchFamily="34" charset="0"/>
              </a:rPr>
              <a:t>affects </a:t>
            </a:r>
            <a:r>
              <a:rPr lang="en-GB" sz="2400" dirty="0" smtClean="0">
                <a:solidFill>
                  <a:srgbClr val="002060"/>
                </a:solidFill>
                <a:latin typeface="Calibri" panose="020F0502020204030204" pitchFamily="34" charset="0"/>
                <a:cs typeface="Calibri" panose="020F0502020204030204" pitchFamily="34" charset="0"/>
              </a:rPr>
              <a:t>PHPs, right to call a review, attendance</a:t>
            </a:r>
            <a:r>
              <a:rPr lang="en-GB" sz="2400" dirty="0">
                <a:solidFill>
                  <a:srgbClr val="002060"/>
                </a:solidFill>
                <a:latin typeface="Calibri" panose="020F0502020204030204" pitchFamily="34" charset="0"/>
                <a:cs typeface="Calibri" panose="020F0502020204030204" pitchFamily="34" charset="0"/>
              </a:rPr>
              <a:t> </a:t>
            </a:r>
            <a:r>
              <a:rPr lang="en-GB" sz="2400" dirty="0" smtClean="0">
                <a:solidFill>
                  <a:srgbClr val="002060"/>
                </a:solidFill>
                <a:latin typeface="Calibri" panose="020F0502020204030204" pitchFamily="34" charset="0"/>
                <a:cs typeface="Calibri" panose="020F0502020204030204" pitchFamily="34" charset="0"/>
              </a:rPr>
              <a:t>and participation. </a:t>
            </a:r>
            <a:r>
              <a:rPr lang="en-GB" sz="2400" dirty="0" smtClean="0">
                <a:solidFill>
                  <a:srgbClr val="002060"/>
                </a:solidFill>
                <a:latin typeface="Calibri" panose="020F0502020204030204" pitchFamily="34" charset="0"/>
                <a:cs typeface="Calibri" panose="020F0502020204030204" pitchFamily="34" charset="0"/>
              </a:rPr>
              <a:t>More information on the </a:t>
            </a:r>
            <a:r>
              <a:rPr lang="en-GB" sz="2400" dirty="0" smtClean="0">
                <a:solidFill>
                  <a:srgbClr val="002060"/>
                </a:solidFill>
                <a:latin typeface="Calibri" panose="020F0502020204030204" pitchFamily="34" charset="0"/>
                <a:cs typeface="Calibri" panose="020F0502020204030204" pitchFamily="34" charset="0"/>
                <a:hlinkClick r:id="rId5"/>
              </a:rPr>
              <a:t>SCRA website </a:t>
            </a:r>
            <a:r>
              <a:rPr lang="en-GB" sz="2400" dirty="0" smtClean="0">
                <a:solidFill>
                  <a:srgbClr val="002060"/>
                </a:solidFill>
                <a:latin typeface="Calibri" panose="020F0502020204030204" pitchFamily="34" charset="0"/>
                <a:cs typeface="Calibri" panose="020F0502020204030204" pitchFamily="34" charset="0"/>
              </a:rPr>
              <a:t>is available in relation to this. </a:t>
            </a:r>
            <a:endParaRPr lang="en-GB" sz="2400" dirty="0" smtClean="0">
              <a:solidFill>
                <a:srgbClr val="002060"/>
              </a:solidFill>
              <a:latin typeface="Calibri" panose="020F0502020204030204" pitchFamily="34" charset="0"/>
              <a:cs typeface="Calibri" panose="020F0502020204030204" pitchFamily="34" charset="0"/>
            </a:endParaRPr>
          </a:p>
          <a:p>
            <a:endParaRPr lang="en-GB" sz="2400" dirty="0" smtClean="0">
              <a:solidFill>
                <a:srgbClr val="002060"/>
              </a:solidFill>
              <a:latin typeface="Calibri" panose="020F0502020204030204" pitchFamily="34" charset="0"/>
              <a:cs typeface="Calibri" panose="020F0502020204030204" pitchFamily="34" charset="0"/>
            </a:endParaRPr>
          </a:p>
          <a:p>
            <a:r>
              <a:rPr lang="en-GB" sz="2000" dirty="0" smtClean="0">
                <a:solidFill>
                  <a:srgbClr val="002060"/>
                </a:solidFill>
                <a:latin typeface="Calibri" panose="020F0502020204030204" pitchFamily="34" charset="0"/>
                <a:cs typeface="Calibri" panose="020F0502020204030204" pitchFamily="34" charset="0"/>
              </a:rPr>
              <a:t>Section 25 </a:t>
            </a:r>
            <a:endParaRPr lang="en-GB" sz="2000"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a)the right to be notified of the hearing,</a:t>
            </a: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(b)the right to provide a report or other document to the </a:t>
            </a:r>
            <a:r>
              <a:rPr lang="en-GB" dirty="0" smtClean="0">
                <a:solidFill>
                  <a:srgbClr val="002060"/>
                </a:solidFill>
                <a:latin typeface="Calibri" panose="020F0502020204030204" pitchFamily="34" charset="0"/>
                <a:cs typeface="Calibri" panose="020F0502020204030204" pitchFamily="34" charset="0"/>
              </a:rPr>
              <a:t>hearing</a:t>
            </a:r>
            <a:endParaRPr lang="en-GB" dirty="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(c)the right to be provided with documents specified in the </a:t>
            </a:r>
            <a:r>
              <a:rPr lang="en-GB" dirty="0" smtClean="0">
                <a:solidFill>
                  <a:srgbClr val="002060"/>
                </a:solidFill>
                <a:latin typeface="Calibri" panose="020F0502020204030204" pitchFamily="34" charset="0"/>
                <a:cs typeface="Calibri" panose="020F0502020204030204" pitchFamily="34" charset="0"/>
              </a:rPr>
              <a:t>rules</a:t>
            </a:r>
            <a:endParaRPr lang="en-GB" dirty="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(d)authorisation to attend the </a:t>
            </a:r>
            <a:r>
              <a:rPr lang="en-GB" dirty="0" smtClean="0">
                <a:solidFill>
                  <a:srgbClr val="002060"/>
                </a:solidFill>
                <a:latin typeface="Calibri" panose="020F0502020204030204" pitchFamily="34" charset="0"/>
                <a:cs typeface="Calibri" panose="020F0502020204030204" pitchFamily="34" charset="0"/>
              </a:rPr>
              <a:t>hearing</a:t>
            </a:r>
            <a:endParaRPr lang="en-GB" dirty="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(e)the right to be represented at the </a:t>
            </a:r>
            <a:r>
              <a:rPr lang="en-GB" dirty="0" smtClean="0">
                <a:solidFill>
                  <a:srgbClr val="002060"/>
                </a:solidFill>
                <a:latin typeface="Calibri" panose="020F0502020204030204" pitchFamily="34" charset="0"/>
                <a:cs typeface="Calibri" panose="020F0502020204030204" pitchFamily="34" charset="0"/>
              </a:rPr>
              <a:t>hearing</a:t>
            </a:r>
            <a:endParaRPr lang="en-GB" sz="2400" dirty="0">
              <a:solidFill>
                <a:srgbClr val="002060"/>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7453188"/>
      </p:ext>
    </p:extLst>
  </p:cSld>
  <p:clrMapOvr>
    <a:masterClrMapping/>
  </p:clrMapOvr>
  <mc:AlternateContent xmlns:mc="http://schemas.openxmlformats.org/markup-compatibility/2006" xmlns:p14="http://schemas.microsoft.com/office/powerpoint/2010/main">
    <mc:Choice Requires="p14">
      <p:transition spd="slow" p14:dur="2000" advTm="64727"/>
    </mc:Choice>
    <mc:Fallback xmlns="">
      <p:transition spd="slow" advTm="6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356662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noProof="0" dirty="0" smtClean="0">
                  <a:solidFill>
                    <a:srgbClr val="0070C0"/>
                  </a:solidFill>
                  <a:latin typeface="Kristen ITC" panose="03050502040202030202" pitchFamily="66" charset="0"/>
                </a:rPr>
                <a:t>Common areas of difficulty</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 </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120931"/>
      </p:ext>
    </p:extLst>
  </p:cSld>
  <p:clrMapOvr>
    <a:masterClrMapping/>
  </p:clrMapOvr>
  <p:transition advTm="7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8594" y="717755"/>
            <a:ext cx="9704438"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Overall module aims</a:t>
            </a:r>
            <a:endParaRPr lang="en-GB" sz="3200" dirty="0">
              <a:solidFill>
                <a:srgbClr val="002060"/>
              </a:solidFill>
              <a:latin typeface="Kristen ITC" panose="03050502040202030202" pitchFamily="66" charset="0"/>
            </a:endParaRPr>
          </a:p>
        </p:txBody>
      </p:sp>
      <p:sp>
        <p:nvSpPr>
          <p:cNvPr id="2" name="TextBox 1"/>
          <p:cNvSpPr txBox="1"/>
          <p:nvPr/>
        </p:nvSpPr>
        <p:spPr>
          <a:xfrm>
            <a:off x="1209367" y="1700981"/>
            <a:ext cx="9567489" cy="3354765"/>
          </a:xfrm>
          <a:prstGeom prst="rect">
            <a:avLst/>
          </a:prstGeom>
          <a:noFill/>
        </p:spPr>
        <p:txBody>
          <a:bodyPr wrap="square" rtlCol="0">
            <a:spAutoFit/>
          </a:bodyPr>
          <a:lstStyle/>
          <a:p>
            <a:r>
              <a:rPr lang="en-GB" sz="2400" b="1" dirty="0" smtClean="0">
                <a:solidFill>
                  <a:srgbClr val="002060"/>
                </a:solidFill>
                <a:latin typeface="Calibri" panose="020F0502020204030204" pitchFamily="34" charset="0"/>
                <a:cs typeface="Calibri" panose="020F0502020204030204" pitchFamily="34" charset="0"/>
              </a:rPr>
              <a:t>General familiarisation with:</a:t>
            </a:r>
          </a:p>
          <a:p>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 preparing effectively for a hearing or indeed court attendance</a:t>
            </a:r>
          </a:p>
          <a:p>
            <a:pPr marL="342900" indent="-342900">
              <a:buFont typeface="Arial" panose="020B0604020202020204" pitchFamily="34" charset="0"/>
              <a:buChar char="•"/>
            </a:pPr>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 speaking confidently to your assessment and the recommendations contained in your  report</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obtaining the best decision for the child</a:t>
            </a:r>
          </a:p>
          <a:p>
            <a:endParaRPr lang="en-GB" sz="2000" dirty="0">
              <a:solidFill>
                <a:srgbClr val="002060"/>
              </a:solidFill>
              <a:latin typeface="Calibri" panose="020F0502020204030204" pitchFamily="34" charset="0"/>
              <a:cs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6286652"/>
      </p:ext>
    </p:extLst>
  </p:cSld>
  <p:clrMapOvr>
    <a:masterClrMapping/>
  </p:clrMapOvr>
  <mc:AlternateContent xmlns:mc="http://schemas.openxmlformats.org/markup-compatibility/2006" xmlns:p14="http://schemas.microsoft.com/office/powerpoint/2010/main">
    <mc:Choice Requires="p14">
      <p:transition spd="slow" p14:dur="2000" advTm="22661"/>
    </mc:Choice>
    <mc:Fallback xmlns="">
      <p:transition spd="slow" advTm="2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6506" y="653143"/>
            <a:ext cx="4236098" cy="1278294"/>
          </a:xfrm>
          <a:prstGeom prst="rect">
            <a:avLst/>
          </a:prstGeom>
          <a:noFill/>
        </p:spPr>
        <p:txBody>
          <a:bodyPr wrap="square" rtlCol="0">
            <a:spAutoFit/>
          </a:bodyPr>
          <a:lstStyle/>
          <a:p>
            <a:endParaRPr lang="en-GB" dirty="0"/>
          </a:p>
        </p:txBody>
      </p:sp>
      <p:sp>
        <p:nvSpPr>
          <p:cNvPr id="4" name="TextBox 3"/>
          <p:cNvSpPr txBox="1"/>
          <p:nvPr/>
        </p:nvSpPr>
        <p:spPr>
          <a:xfrm>
            <a:off x="1129005" y="709127"/>
            <a:ext cx="9190652"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Common areas of difficulty</a:t>
            </a:r>
            <a:endParaRPr lang="en-GB" sz="3200" dirty="0">
              <a:solidFill>
                <a:srgbClr val="002060"/>
              </a:solidFill>
              <a:latin typeface="Kristen ITC" panose="03050502040202030202" pitchFamily="66" charset="0"/>
            </a:endParaRPr>
          </a:p>
        </p:txBody>
      </p:sp>
      <p:sp>
        <p:nvSpPr>
          <p:cNvPr id="5" name="TextBox 4"/>
          <p:cNvSpPr txBox="1"/>
          <p:nvPr/>
        </p:nvSpPr>
        <p:spPr>
          <a:xfrm>
            <a:off x="1892808" y="1987421"/>
            <a:ext cx="8968026" cy="2308324"/>
          </a:xfrm>
          <a:prstGeom prst="rect">
            <a:avLst/>
          </a:prstGeom>
          <a:noFill/>
        </p:spPr>
        <p:txBody>
          <a:bodyPr wrap="square" rtlCol="0">
            <a:spAutoFit/>
          </a:bodyPr>
          <a:lstStyle/>
          <a:p>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Non disclosure</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Tests to apply when granting orders</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Reasons for excusal</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33600621"/>
      </p:ext>
    </p:extLst>
  </p:cSld>
  <p:clrMapOvr>
    <a:masterClrMapping/>
  </p:clrMapOvr>
  <mc:AlternateContent xmlns:mc="http://schemas.openxmlformats.org/markup-compatibility/2006" xmlns:p14="http://schemas.microsoft.com/office/powerpoint/2010/main">
    <mc:Choice Requires="p14">
      <p:transition spd="slow" p14:dur="2000" advTm="8203"/>
    </mc:Choice>
    <mc:Fallback xmlns="">
      <p:transition spd="slow" advTm="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666750" y="426378"/>
            <a:ext cx="9130166" cy="875647"/>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Non disclosure</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095375" y="1302026"/>
            <a:ext cx="8886825" cy="4655377"/>
          </a:xfrm>
          <a:prstGeom prst="rect">
            <a:avLst/>
          </a:prstGeom>
        </p:spPr>
        <p:txBody>
          <a:bodyPr wrap="square">
            <a:spAutoFit/>
          </a:bodyPr>
          <a:lstStyle/>
          <a:p>
            <a:pPr marL="971550" marR="0" lvl="1" indent="-514350" algn="l" defTabSz="914400" rtl="0" eaLnBrk="1" fontAlgn="base" latinLnBrk="0" hangingPunct="1">
              <a:lnSpc>
                <a:spcPct val="100000"/>
              </a:lnSpc>
              <a:spcBef>
                <a:spcPct val="20000"/>
              </a:spcBef>
              <a:spcAft>
                <a:spcPct val="0"/>
              </a:spcAft>
              <a:buClrTx/>
              <a:buSzTx/>
              <a:buFont typeface="+mj-lt"/>
              <a:buAutoNum type="arabicPeriod"/>
              <a:tabLst/>
              <a:defRPr/>
            </a:pPr>
            <a:endParaRPr kumimoji="0" lang="en-GB" sz="26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1. Rule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16- Reporter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Application</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Test</a:t>
            </a: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Disclosure of whereabouts of child would be likely to cause significant harm to the child or any relevant person.</a:t>
            </a: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GB"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GB" sz="20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S83(2</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 Hearing / Sheriff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Order</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Test</a:t>
            </a: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Significant </a:t>
            </a:r>
            <a:r>
              <a:rPr kumimoji="0" lang="en-GB" sz="2000" b="1" i="0" u="none" strike="noStrike" kern="1200" cap="none" spc="0" normalizeH="0" baseline="0" noProof="0" smtClean="0">
                <a:ln>
                  <a:noFill/>
                </a:ln>
                <a:solidFill>
                  <a:srgbClr val="0070C0"/>
                </a:solidFill>
                <a:effectLst/>
                <a:uLnTx/>
                <a:uFillTx/>
                <a:latin typeface="Calibri" panose="020F0502020204030204" pitchFamily="34" charset="0"/>
                <a:ea typeface="+mn-ea"/>
                <a:cs typeface="Calibri" panose="020F0502020204030204" pitchFamily="34" charset="0"/>
              </a:rPr>
              <a:t>harm </a:t>
            </a: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to child or other person.</a:t>
            </a:r>
          </a:p>
          <a:p>
            <a:pPr marL="800100" marR="0" lvl="1" indent="-342900" algn="l" defTabSz="914400" rtl="0" eaLnBrk="1" fontAlgn="base" latinLnBrk="0" hangingPunct="1">
              <a:lnSpc>
                <a:spcPct val="100000"/>
              </a:lnSpc>
              <a:spcBef>
                <a:spcPct val="20000"/>
              </a:spcBef>
              <a:spcAft>
                <a:spcPct val="0"/>
              </a:spcAft>
              <a:buClrTx/>
              <a:buSzTx/>
              <a:buFont typeface="+mj-lt"/>
              <a:buAutoNum type="arabicPeriod"/>
              <a:tabLst/>
              <a:defRPr/>
            </a:pPr>
            <a:endParaRPr kumimoji="0" lang="en-GB"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3. Non-Disclosure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Request – Rule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84</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Test</a:t>
            </a: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Information would be likely to cause significant harm to the child to whom the hearing relates.</a:t>
            </a: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flipV="1">
            <a:off x="1939636" y="1887035"/>
            <a:ext cx="8303491" cy="3194721"/>
          </a:xfrm>
          <a:prstGeom prst="rect">
            <a:avLst/>
          </a:prstGeom>
        </p:spPr>
        <p:txBody>
          <a:bodyPr wrap="square">
            <a:spAutoFit/>
          </a:bodyPr>
          <a:lstStyle/>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Narrow"/>
                <a:ea typeface="+mn-ea"/>
                <a:cs typeface="+mn-cs"/>
              </a:rPr>
              <a:t> </a:t>
            </a: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228600" marR="0" lvl="0" indent="-228600" algn="l" defTabSz="914400" rtl="0" eaLnBrk="1" fontAlgn="auto" latinLnBrk="0" hangingPunct="1">
              <a:lnSpc>
                <a:spcPct val="8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a:p>
            <a:pPr marL="168920" marR="0" lvl="0" indent="-168920" algn="l" defTabSz="914400" rtl="0" eaLnBrk="1" fontAlgn="auto" latinLnBrk="0" hangingPunct="1">
              <a:lnSpc>
                <a:spcPct val="8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6986362"/>
      </p:ext>
    </p:extLst>
  </p:cSld>
  <p:clrMapOvr>
    <a:masterClrMapping/>
  </p:clrMapOvr>
  <mc:AlternateContent xmlns:mc="http://schemas.openxmlformats.org/markup-compatibility/2006" xmlns:p14="http://schemas.microsoft.com/office/powerpoint/2010/main">
    <mc:Choice Requires="p14">
      <p:transition spd="slow" p14:dur="2000" advTm="122743"/>
    </mc:Choice>
    <mc:Fallback xmlns="">
      <p:transition spd="slow" advTm="12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619125" y="323851"/>
            <a:ext cx="9177791" cy="89535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Tests for Orders</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3" name="Rectangle 2"/>
          <p:cNvSpPr/>
          <p:nvPr/>
        </p:nvSpPr>
        <p:spPr>
          <a:xfrm>
            <a:off x="771525" y="1219201"/>
            <a:ext cx="9944100" cy="4563429"/>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8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First </a:t>
            </a: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ICSO</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en-GB"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Section 93(5)  for the protection, guidance, treatment or control of the child it is necessary </a:t>
            </a: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as a matter of urgency </a:t>
            </a:r>
            <a:r>
              <a:rPr kumimoji="0" lang="en-GB"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that an ICSO be made</a:t>
            </a:r>
            <a:endParaRPr kumimoji="0" lang="en-GB" sz="11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Following ICSO</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Section 96(3) for the protection, guidance, treatment or control of the child it is </a:t>
            </a: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necessary</a:t>
            </a:r>
            <a:r>
              <a:rPr kumimoji="0" lang="en-GB"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that an ICSO be made</a:t>
            </a:r>
            <a:endParaRPr kumimoji="0" lang="en-GB" sz="11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CSO</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S 91(3) [Grounds Accepted], S119(3) [Following Proof], S138(4) [Review Hearing]</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IvCSO</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-To be read as S 93(5), as it cannot be renewed.</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GB" sz="1800" b="1" i="0" u="none" strike="noStrike" kern="1200" cap="none" spc="0" normalizeH="0" baseline="0" noProof="0" dirty="0">
              <a:ln>
                <a:noFill/>
              </a:ln>
              <a:solidFill>
                <a:srgbClr val="0070C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1800" b="1" i="0" u="none" strike="noStrike" kern="1200" cap="none" spc="0" normalizeH="0" baseline="0" noProof="0" dirty="0" smtClean="0">
                <a:ln>
                  <a:noFill/>
                </a:ln>
                <a:solidFill>
                  <a:srgbClr val="002060"/>
                </a:solidFill>
                <a:effectLst/>
                <a:uLnTx/>
                <a:uFillTx/>
                <a:latin typeface="Calibri" pitchFamily="34" charset="0"/>
                <a:ea typeface="+mn-ea"/>
                <a:cs typeface="+mn-cs"/>
              </a:rPr>
              <a:t>Any </a:t>
            </a:r>
            <a:r>
              <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rPr>
              <a:t>order needs to be </a:t>
            </a:r>
            <a:r>
              <a:rPr kumimoji="0" lang="en-GB" sz="1800" b="1" i="0" u="none" strike="noStrike" kern="1200" cap="none" spc="0" normalizeH="0" baseline="0" noProof="0" dirty="0" smtClean="0">
                <a:ln>
                  <a:noFill/>
                </a:ln>
                <a:solidFill>
                  <a:srgbClr val="002060"/>
                </a:solidFill>
                <a:effectLst/>
                <a:uLnTx/>
                <a:uFillTx/>
                <a:latin typeface="Calibri" pitchFamily="34" charset="0"/>
                <a:ea typeface="+mn-ea"/>
                <a:cs typeface="+mn-cs"/>
              </a:rPr>
              <a:t>proportionate. </a:t>
            </a:r>
            <a:endPar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1800" b="1" i="0" u="none" strike="noStrike" kern="1200" cap="none" spc="0" normalizeH="0" baseline="0" noProof="0" dirty="0" smtClean="0">
                <a:ln>
                  <a:noFill/>
                </a:ln>
                <a:solidFill>
                  <a:srgbClr val="002060"/>
                </a:solidFill>
                <a:effectLst/>
                <a:uLnTx/>
                <a:uFillTx/>
                <a:latin typeface="Calibri" pitchFamily="34" charset="0"/>
                <a:ea typeface="+mn-ea"/>
                <a:cs typeface="+mn-cs"/>
              </a:rPr>
              <a:t>The </a:t>
            </a:r>
            <a:r>
              <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rPr>
              <a:t>children's hearing may make, vary or continue the order or interim variation or grant the warrant, only if the children's hearing considers that it would be better for the child if the order, interim variation or warrant were in force than </a:t>
            </a:r>
            <a:r>
              <a:rPr kumimoji="0" lang="en-GB" sz="1800" b="1" i="0" u="none" strike="noStrike" kern="1200" cap="none" spc="0" normalizeH="0" baseline="0" noProof="0" dirty="0" smtClean="0">
                <a:ln>
                  <a:noFill/>
                </a:ln>
                <a:solidFill>
                  <a:srgbClr val="002060"/>
                </a:solidFill>
                <a:effectLst/>
                <a:uLnTx/>
                <a:uFillTx/>
                <a:latin typeface="Calibri" pitchFamily="34" charset="0"/>
                <a:ea typeface="+mn-ea"/>
                <a:cs typeface="+mn-cs"/>
              </a:rPr>
              <a:t>not s28 </a:t>
            </a:r>
            <a:r>
              <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rPr>
              <a:t>(2</a:t>
            </a:r>
            <a:r>
              <a:rPr kumimoji="0" lang="en-GB" sz="1800" b="1" i="0" u="none" strike="noStrike" kern="1200" cap="none" spc="0" normalizeH="0" baseline="0" noProof="0" dirty="0" smtClean="0">
                <a:ln>
                  <a:noFill/>
                </a:ln>
                <a:solidFill>
                  <a:srgbClr val="002060"/>
                </a:solidFill>
                <a:effectLst/>
                <a:uLnTx/>
                <a:uFillTx/>
                <a:latin typeface="Calibri" pitchFamily="34" charset="0"/>
                <a:ea typeface="+mn-ea"/>
                <a:cs typeface="+mn-cs"/>
              </a:rPr>
              <a:t>)</a:t>
            </a:r>
            <a:r>
              <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rPr>
              <a:t>. The minimum intervention </a:t>
            </a:r>
            <a:r>
              <a:rPr kumimoji="0" lang="en-GB" sz="1800" b="1" i="0" u="none" strike="noStrike" kern="1200" cap="none" spc="0" normalizeH="0" baseline="0" noProof="0" dirty="0" smtClean="0">
                <a:ln>
                  <a:noFill/>
                </a:ln>
                <a:solidFill>
                  <a:srgbClr val="002060"/>
                </a:solidFill>
                <a:effectLst/>
                <a:uLnTx/>
                <a:uFillTx/>
                <a:latin typeface="Calibri" pitchFamily="34" charset="0"/>
                <a:ea typeface="+mn-ea"/>
                <a:cs typeface="+mn-cs"/>
              </a:rPr>
              <a:t>principle.</a:t>
            </a:r>
            <a:endPar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alibri" pitchFamily="34" charset="0"/>
              <a:ea typeface="+mn-ea"/>
              <a:cs typeface="+mn-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3042109"/>
      </p:ext>
    </p:extLst>
  </p:cSld>
  <p:clrMapOvr>
    <a:masterClrMapping/>
  </p:clrMapOvr>
  <mc:AlternateContent xmlns:mc="http://schemas.openxmlformats.org/markup-compatibility/2006" xmlns:p14="http://schemas.microsoft.com/office/powerpoint/2010/main">
    <mc:Choice Requires="p14">
      <p:transition spd="slow" p14:dur="2000" advTm="49376"/>
    </mc:Choice>
    <mc:Fallback xmlns="">
      <p:transition spd="slow" advTm="4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600075" y="400050"/>
            <a:ext cx="9196841" cy="847725"/>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Reasons for excusal</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923925" y="1485900"/>
            <a:ext cx="9058275" cy="4241418"/>
          </a:xfrm>
          <a:prstGeom prst="rect">
            <a:avLst/>
          </a:prstGeom>
        </p:spPr>
        <p:txBody>
          <a:bodyPr wrap="square">
            <a:spAutoFit/>
          </a:bodyPr>
          <a:lstStyle/>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It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is a fundamental part of the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 legislation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that </a:t>
            </a: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child should be </a:t>
            </a:r>
            <a:r>
              <a:rPr kumimoji="0" lang="en-GB" sz="18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present</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Why should you ask for excusal? </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3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sections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permit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 hearing to excuse a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child. Section 73(3) </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reporter is under no obligation to fix a pre-hearing panel if they do not consider that any of the tests in this section are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met </a:t>
            </a: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Consider how a child could be supported to attend and give their view</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8728857"/>
      </p:ext>
    </p:extLst>
  </p:cSld>
  <p:clrMapOvr>
    <a:masterClrMapping/>
  </p:clrMapOvr>
  <mc:AlternateContent xmlns:mc="http://schemas.openxmlformats.org/markup-compatibility/2006" xmlns:p14="http://schemas.microsoft.com/office/powerpoint/2010/main">
    <mc:Choice Requires="p14">
      <p:transition spd="slow" p14:dur="2000" advTm="40269"/>
    </mc:Choice>
    <mc:Fallback xmlns="">
      <p:transition spd="slow" advTm="4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072" y="530352"/>
            <a:ext cx="11183112" cy="5346168"/>
          </a:xfrm>
          <a:prstGeom prst="rect">
            <a:avLst/>
          </a:prstGeom>
          <a:noFill/>
        </p:spPr>
        <p:txBody>
          <a:bodyPr wrap="square" rtlCol="0">
            <a:spAutoFit/>
          </a:bodyPr>
          <a:lstStyle/>
          <a:p>
            <a:r>
              <a:rPr lang="en-GB" dirty="0">
                <a:solidFill>
                  <a:srgbClr val="002060"/>
                </a:solidFill>
                <a:latin typeface="Calibri" panose="020F0502020204030204" pitchFamily="34" charset="0"/>
                <a:cs typeface="Calibri" panose="020F0502020204030204" pitchFamily="34" charset="0"/>
              </a:rPr>
              <a:t>H</a:t>
            </a:r>
            <a:r>
              <a:rPr lang="en-GB" dirty="0" smtClean="0">
                <a:solidFill>
                  <a:srgbClr val="002060"/>
                </a:solidFill>
                <a:latin typeface="Calibri" panose="020F0502020204030204" pitchFamily="34" charset="0"/>
                <a:cs typeface="Calibri" panose="020F0502020204030204" pitchFamily="34" charset="0"/>
              </a:rPr>
              <a:t>ere are the terms of section 73(3)</a:t>
            </a:r>
          </a:p>
          <a:p>
            <a:endParaRPr lang="en-GB" dirty="0" smtClean="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A children's hearing may excuse the child from attending all or part of the children's hearing if the children's hearing is satisfied that</a:t>
            </a:r>
            <a:r>
              <a:rPr lang="en-GB" dirty="0" smtClean="0">
                <a:solidFill>
                  <a:srgbClr val="002060"/>
                </a:solidFill>
                <a:latin typeface="Calibri" panose="020F0502020204030204" pitchFamily="34" charset="0"/>
                <a:cs typeface="Calibri" panose="020F0502020204030204" pitchFamily="34" charset="0"/>
              </a:rPr>
              <a:t>—</a:t>
            </a: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(a)the hearing relates to the ground mentioned in section 67(2)(b), (c), (d) or (g) and the attendance of the child at the hearing, or that part of the hearing, is not necessary for a fair hearing</a:t>
            </a:r>
            <a:r>
              <a:rPr lang="en-GB" dirty="0" smtClean="0">
                <a:solidFill>
                  <a:srgbClr val="002060"/>
                </a:solidFill>
                <a:latin typeface="Calibri" panose="020F0502020204030204" pitchFamily="34" charset="0"/>
                <a:cs typeface="Calibri" panose="020F0502020204030204" pitchFamily="34" charset="0"/>
              </a:rPr>
              <a:t>,</a:t>
            </a: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(b)the attendance of the child at the hearing, or that part of the hearing, would place the child's physical, mental or moral welfare at risk, </a:t>
            </a:r>
            <a:r>
              <a:rPr lang="en-GB" dirty="0" smtClean="0">
                <a:solidFill>
                  <a:srgbClr val="002060"/>
                </a:solidFill>
                <a:latin typeface="Calibri" panose="020F0502020204030204" pitchFamily="34" charset="0"/>
                <a:cs typeface="Calibri" panose="020F0502020204030204" pitchFamily="34" charset="0"/>
              </a:rPr>
              <a:t>or</a:t>
            </a: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(c)taking account of the child's age and maturity, the child would not be capable of understanding what happens at the hearing or that part of the hearing</a:t>
            </a:r>
            <a:r>
              <a:rPr lang="en-GB" dirty="0" smtClean="0">
                <a:solidFill>
                  <a:srgbClr val="002060"/>
                </a:solidFill>
                <a:latin typeface="Calibri" panose="020F0502020204030204" pitchFamily="34" charset="0"/>
                <a:cs typeface="Calibri" panose="020F0502020204030204" pitchFamily="34" charset="0"/>
              </a:rPr>
              <a:t>.</a:t>
            </a: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(4)Where the children's hearing is a grounds hearing, the children's hearing may excuse the child from attending during an explanation given in compliance with section 90(1) only if it is satisfied that, taking account of the child's age and maturity, the child would not be capable of understanding the explanation</a:t>
            </a:r>
          </a:p>
          <a:p>
            <a:endParaRPr lang="en-GB" dirty="0" smtClean="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7512370"/>
      </p:ext>
    </p:extLst>
  </p:cSld>
  <p:clrMapOvr>
    <a:masterClrMapping/>
  </p:clrMapOvr>
  <mc:AlternateContent xmlns:mc="http://schemas.openxmlformats.org/markup-compatibility/2006" xmlns:p14="http://schemas.microsoft.com/office/powerpoint/2010/main">
    <mc:Choice Requires="p14">
      <p:transition spd="slow" p14:dur="2000" advTm="7910"/>
    </mc:Choice>
    <mc:Fallback xmlns="">
      <p:transition spd="slow" advTm="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306094" y="1857375"/>
            <a:ext cx="4523014" cy="219619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rPr>
              <a:t>Questions?</a:t>
            </a:r>
            <a:endParaRPr lang="en-GB" sz="3200" dirty="0">
              <a:solidFill>
                <a:srgbClr val="002060"/>
              </a:solidFill>
            </a:endParaRPr>
          </a:p>
        </p:txBody>
      </p:sp>
      <p:sp>
        <p:nvSpPr>
          <p:cNvPr id="4" name="Rectangle 3"/>
          <p:cNvSpPr/>
          <p:nvPr/>
        </p:nvSpPr>
        <p:spPr>
          <a:xfrm>
            <a:off x="1446712" y="3651722"/>
            <a:ext cx="4000500" cy="1779814"/>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002060"/>
                </a:solidFill>
              </a:rPr>
              <a:t>Reflect</a:t>
            </a:r>
            <a:r>
              <a:rPr lang="en-GB" dirty="0" err="1" smtClean="0"/>
              <a:t>t</a:t>
            </a:r>
            <a:endParaRPr lang="en-GB" dirty="0"/>
          </a:p>
        </p:txBody>
      </p:sp>
      <p:sp>
        <p:nvSpPr>
          <p:cNvPr id="5" name="Diamond 4"/>
          <p:cNvSpPr/>
          <p:nvPr/>
        </p:nvSpPr>
        <p:spPr>
          <a:xfrm>
            <a:off x="1747157" y="620486"/>
            <a:ext cx="2841172" cy="2334985"/>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PAUSE</a:t>
            </a:r>
            <a:endParaRPr lang="en-GB" sz="2400" dirty="0">
              <a:solidFill>
                <a:srgbClr val="00206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1211420"/>
      </p:ext>
    </p:extLst>
  </p:cSld>
  <p:clrMapOvr>
    <a:masterClrMapping/>
  </p:clrMapOvr>
  <mc:AlternateContent xmlns:mc="http://schemas.openxmlformats.org/markup-compatibility/2006" xmlns:p14="http://schemas.microsoft.com/office/powerpoint/2010/main">
    <mc:Choice Requires="p14">
      <p:transition spd="slow" p14:dur="2000" advTm="8346"/>
    </mc:Choice>
    <mc:Fallback xmlns="">
      <p:transition spd="slow" advTm="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356662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noProof="0" dirty="0" smtClean="0">
                  <a:solidFill>
                    <a:srgbClr val="0070C0"/>
                  </a:solidFill>
                  <a:latin typeface="Kristen ITC" panose="03050502040202030202" pitchFamily="66" charset="0"/>
                </a:rPr>
                <a:t>How to present yourself</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 </a:t>
              </a: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7611653"/>
      </p:ext>
    </p:extLst>
  </p:cSld>
  <p:clrMapOvr>
    <a:masterClrMapping/>
  </p:clrMapOvr>
  <p:transition advTm="7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461819" y="406401"/>
            <a:ext cx="9335098" cy="11176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The Art of Advocacy</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038350" y="1924049"/>
            <a:ext cx="7943850" cy="387667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866900" y="1924050"/>
            <a:ext cx="8115300" cy="4570995"/>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GB" sz="20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act of pleading or arguing in favour of something, such as a cause, idea, or policy; active support</a:t>
            </a:r>
            <a:r>
              <a:rPr kumimoji="0" lang="en-GB" sz="20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20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0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In a hearing:-</a:t>
            </a:r>
            <a:endParaRPr kumimoji="0" lang="en-GB" sz="20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Everyone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has a view </a:t>
            </a: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hose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views are not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always the same</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Effectively communicating your view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within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Hearing is crucial</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Advocacy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skills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can help you do this</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08882425"/>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581025" y="352425"/>
            <a:ext cx="9215892" cy="8001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  </a:t>
            </a:r>
            <a:r>
              <a:rPr kumimoji="0" lang="en-GB" sz="3200" b="1" i="0" u="none" strike="noStrike" kern="1200" cap="none" spc="0" normalizeH="0" baseline="0" noProof="0" dirty="0" smtClean="0">
                <a:ln>
                  <a:noFill/>
                </a:ln>
                <a:solidFill>
                  <a:srgbClr val="1C316B"/>
                </a:solidFill>
                <a:effectLst/>
                <a:uLnTx/>
                <a:uFillTx/>
                <a:latin typeface="Kristen ITC" pitchFamily="66" charset="0"/>
                <a:ea typeface="+mn-ea"/>
                <a:cs typeface="+mn-cs"/>
              </a:rPr>
              <a:t>Advocacy</a:t>
            </a: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076325" y="1362076"/>
            <a:ext cx="9829800" cy="6314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smtClean="0">
                <a:ln>
                  <a:noFill/>
                </a:ln>
                <a:solidFill>
                  <a:srgbClr val="002060"/>
                </a:solidFill>
                <a:effectLst/>
                <a:uLnTx/>
                <a:uFillTx/>
                <a:latin typeface="Calibri" panose="020F0502020204030204"/>
                <a:ea typeface="+mn-ea"/>
                <a:cs typeface="+mn-cs"/>
              </a:rPr>
              <a:t>Consider how you will present yourself (and your case) in each hearing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a:ea typeface="+mn-ea"/>
                <a:cs typeface="+mn-cs"/>
              </a:rPr>
              <a:t>Pay attention to your: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Choice </a:t>
            </a: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of </a:t>
            </a:r>
            <a:r>
              <a:rPr kumimoji="0" lang="en-GB"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language</a:t>
            </a:r>
            <a:endPar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Body 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Tone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R</a:t>
            </a:r>
            <a:r>
              <a:rPr kumimoji="0" lang="en-GB"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esponse </a:t>
            </a: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to </a:t>
            </a:r>
            <a:r>
              <a:rPr kumimoji="0" lang="en-GB"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challenge (this should be measured!)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Structure of your submission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srgbClr val="FF0000"/>
                </a:solidFill>
                <a:effectLst/>
                <a:uLnTx/>
                <a:uFillTx/>
                <a:latin typeface="Calibri" panose="020F0502020204030204"/>
                <a:ea typeface="+mn-ea"/>
                <a:cs typeface="+mn-cs"/>
              </a:rPr>
              <a:t>and be an active listener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a:ln>
                  <a:noFill/>
                </a:ln>
                <a:solidFill>
                  <a:srgbClr val="1C316B"/>
                </a:solidFill>
                <a:effectLst/>
                <a:uLnTx/>
                <a:uFillTx/>
                <a:latin typeface="Calibri" pitchFamily="34" charset="0"/>
                <a:ea typeface="+mn-ea"/>
                <a:cs typeface="+mn-cs"/>
              </a:rPr>
              <a:t>The Hearing is an opportunity for you to demonstrate the skills you have and their application to the child’s case</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1200" cap="none" spc="0" normalizeH="0" baseline="0" noProof="0" dirty="0" smtClean="0">
              <a:ln>
                <a:noFill/>
              </a:ln>
              <a:solidFill>
                <a:srgbClr val="1C316B"/>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1200" cap="none" spc="0" normalizeH="0" baseline="0" noProof="0" dirty="0">
              <a:ln>
                <a:noFill/>
              </a:ln>
              <a:solidFill>
                <a:srgbClr val="1C316B"/>
              </a:solidFill>
              <a:effectLst/>
              <a:uLnTx/>
              <a:uFillTx/>
              <a:latin typeface="Calibri" pitchFamily="34" charset="0"/>
              <a:ea typeface="+mn-ea"/>
              <a:cs typeface="+mn-cs"/>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51704939"/>
      </p:ext>
    </p:extLst>
  </p:cSld>
  <p:clrMapOvr>
    <a:masterClrMapping/>
  </p:clrMapOvr>
  <mc:AlternateContent xmlns:mc="http://schemas.openxmlformats.org/markup-compatibility/2006" xmlns:p14="http://schemas.microsoft.com/office/powerpoint/2010/main">
    <mc:Choice Requires="p14">
      <p:transition spd="slow" p14:dur="2000" advTm="41262"/>
    </mc:Choice>
    <mc:Fallback xmlns="">
      <p:transition spd="slow" advTm="4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252" y="530942"/>
            <a:ext cx="9572405"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Structure your presentation…</a:t>
            </a:r>
            <a:endParaRPr lang="en-GB" sz="3200" dirty="0">
              <a:solidFill>
                <a:srgbClr val="002060"/>
              </a:solidFill>
              <a:latin typeface="Kristen ITC" panose="03050502040202030202" pitchFamily="66" charset="0"/>
            </a:endParaRPr>
          </a:p>
        </p:txBody>
      </p:sp>
      <p:sp>
        <p:nvSpPr>
          <p:cNvPr id="4" name="TextBox 3"/>
          <p:cNvSpPr txBox="1"/>
          <p:nvPr/>
        </p:nvSpPr>
        <p:spPr>
          <a:xfrm>
            <a:off x="1327355" y="1366684"/>
            <a:ext cx="9682768" cy="3693319"/>
          </a:xfrm>
          <a:prstGeom prst="rect">
            <a:avLst/>
          </a:prstGeom>
          <a:noFill/>
        </p:spPr>
        <p:txBody>
          <a:bodyPr wrap="square" rtlCol="0">
            <a:spAutoFit/>
          </a:bodyPr>
          <a:lstStyle/>
          <a:p>
            <a:endParaRPr lang="en-GB"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State clearly:</a:t>
            </a:r>
          </a:p>
          <a:p>
            <a:r>
              <a:rPr lang="en-GB" sz="2400" dirty="0" smtClean="0">
                <a:solidFill>
                  <a:srgbClr val="002060"/>
                </a:solidFill>
                <a:latin typeface="Calibri" panose="020F0502020204030204" pitchFamily="34" charset="0"/>
                <a:cs typeface="Calibri" panose="020F0502020204030204" pitchFamily="34" charset="0"/>
              </a:rPr>
              <a:t>                        the </a:t>
            </a:r>
            <a:r>
              <a:rPr lang="en-GB" sz="2400" dirty="0">
                <a:solidFill>
                  <a:srgbClr val="002060"/>
                </a:solidFill>
                <a:latin typeface="Calibri" panose="020F0502020204030204" pitchFamily="34" charset="0"/>
                <a:cs typeface="Calibri" panose="020F0502020204030204" pitchFamily="34" charset="0"/>
              </a:rPr>
              <a:t>order and measures </a:t>
            </a:r>
            <a:r>
              <a:rPr lang="en-GB" sz="2400" dirty="0" smtClean="0">
                <a:solidFill>
                  <a:srgbClr val="002060"/>
                </a:solidFill>
                <a:latin typeface="Calibri" panose="020F0502020204030204" pitchFamily="34" charset="0"/>
                <a:cs typeface="Calibri" panose="020F0502020204030204" pitchFamily="34" charset="0"/>
              </a:rPr>
              <a:t>sought</a:t>
            </a:r>
          </a:p>
          <a:p>
            <a:r>
              <a:rPr lang="en-GB" sz="2400" dirty="0" smtClean="0">
                <a:solidFill>
                  <a:srgbClr val="002060"/>
                </a:solidFill>
                <a:latin typeface="Calibri" panose="020F0502020204030204" pitchFamily="34" charset="0"/>
                <a:cs typeface="Calibri" panose="020F0502020204030204" pitchFamily="34" charset="0"/>
              </a:rPr>
              <a:t>                        a summary of the evidence indicating WHY these </a:t>
            </a:r>
            <a:r>
              <a:rPr lang="en-GB" sz="2400" dirty="0">
                <a:solidFill>
                  <a:srgbClr val="002060"/>
                </a:solidFill>
                <a:latin typeface="Calibri" panose="020F0502020204030204" pitchFamily="34" charset="0"/>
                <a:cs typeface="Calibri" panose="020F0502020204030204" pitchFamily="34" charset="0"/>
              </a:rPr>
              <a:t>are </a:t>
            </a:r>
            <a:r>
              <a:rPr lang="en-GB" sz="2400" dirty="0" smtClean="0">
                <a:solidFill>
                  <a:srgbClr val="002060"/>
                </a:solidFill>
                <a:latin typeface="Calibri" panose="020F0502020204030204" pitchFamily="34" charset="0"/>
                <a:cs typeface="Calibri" panose="020F0502020204030204" pitchFamily="34" charset="0"/>
              </a:rPr>
              <a:t>necessary</a:t>
            </a:r>
          </a:p>
          <a:p>
            <a:pPr marL="342900" indent="-342900">
              <a:buFont typeface="Arial" panose="020B0604020202020204" pitchFamily="34" charset="0"/>
              <a:buChar char="•"/>
            </a:pPr>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C</a:t>
            </a:r>
            <a:r>
              <a:rPr lang="en-GB" sz="2400" dirty="0" smtClean="0">
                <a:solidFill>
                  <a:srgbClr val="002060"/>
                </a:solidFill>
                <a:latin typeface="Calibri" panose="020F0502020204030204" pitchFamily="34" charset="0"/>
                <a:cs typeface="Calibri" panose="020F0502020204030204" pitchFamily="34" charset="0"/>
              </a:rPr>
              <a:t>ounter </a:t>
            </a:r>
            <a:r>
              <a:rPr lang="en-GB" sz="2400" dirty="0">
                <a:solidFill>
                  <a:srgbClr val="002060"/>
                </a:solidFill>
                <a:latin typeface="Calibri" panose="020F0502020204030204" pitchFamily="34" charset="0"/>
                <a:cs typeface="Calibri" panose="020F0502020204030204" pitchFamily="34" charset="0"/>
              </a:rPr>
              <a:t>known or likely </a:t>
            </a:r>
            <a:r>
              <a:rPr lang="en-GB" sz="2400" dirty="0" smtClean="0">
                <a:solidFill>
                  <a:srgbClr val="002060"/>
                </a:solidFill>
                <a:latin typeface="Calibri" panose="020F0502020204030204" pitchFamily="34" charset="0"/>
                <a:cs typeface="Calibri" panose="020F0502020204030204" pitchFamily="34" charset="0"/>
              </a:rPr>
              <a:t>challenges (from panel/family etc.)- don’t ignore them!</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Finish </a:t>
            </a:r>
            <a:r>
              <a:rPr lang="en-GB" sz="2400" dirty="0">
                <a:solidFill>
                  <a:srgbClr val="002060"/>
                </a:solidFill>
                <a:latin typeface="Calibri" panose="020F0502020204030204" pitchFamily="34" charset="0"/>
                <a:cs typeface="Calibri" panose="020F0502020204030204" pitchFamily="34" charset="0"/>
              </a:rPr>
              <a:t>by repeating the order and measures </a:t>
            </a:r>
            <a:r>
              <a:rPr lang="en-GB" sz="2400" dirty="0" smtClean="0">
                <a:solidFill>
                  <a:srgbClr val="002060"/>
                </a:solidFill>
                <a:latin typeface="Calibri" panose="020F0502020204030204" pitchFamily="34" charset="0"/>
                <a:cs typeface="Calibri" panose="020F0502020204030204" pitchFamily="34" charset="0"/>
              </a:rPr>
              <a:t>you are recommending</a:t>
            </a:r>
            <a:endParaRPr lang="en-GB"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06773826"/>
      </p:ext>
    </p:extLst>
  </p:cSld>
  <p:clrMapOvr>
    <a:masterClrMapping/>
  </p:clrMapOvr>
  <mc:AlternateContent xmlns:mc="http://schemas.openxmlformats.org/markup-compatibility/2006" xmlns:p14="http://schemas.microsoft.com/office/powerpoint/2010/main">
    <mc:Choice Requires="p14">
      <p:transition spd="slow" p14:dur="2000" advTm="34168"/>
    </mc:Choice>
    <mc:Fallback xmlns="">
      <p:transition spd="slow" advTm="3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983225" y="963561"/>
            <a:ext cx="10626883" cy="4241610"/>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lang="en-GB" sz="2400"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AT A HEARING t</a:t>
            </a:r>
            <a:r>
              <a:rPr kumimoji="0" lang="en-GB" sz="24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he shared </a:t>
            </a:r>
            <a:r>
              <a:rPr kumimoji="0" lang="en-GB" sz="24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focus by social workers, panel members and Reporters </a:t>
            </a:r>
            <a:r>
              <a:rPr kumimoji="0" lang="en-GB" sz="24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is to achieve the best outcome </a:t>
            </a:r>
            <a:r>
              <a:rPr kumimoji="0" lang="en-GB" sz="24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for the </a:t>
            </a:r>
            <a:r>
              <a:rPr kumimoji="0" lang="en-GB" sz="24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child</a:t>
            </a: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24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2400" b="0" i="1"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Decisions by the Children’s Hearing must be:</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Evidence based</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Take into account the views of the child</a:t>
            </a: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lang="en-GB"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Consider the views of siblings </a:t>
            </a:r>
            <a:endPar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Comply with the law</a:t>
            </a: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base" latinLnBrk="0" hangingPunct="1">
              <a:lnSpc>
                <a:spcPct val="107000"/>
              </a:lnSpc>
              <a:spcBef>
                <a:spcPct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629525" y="3295650"/>
            <a:ext cx="3305175" cy="1733550"/>
          </a:xfrm>
          <a:prstGeom prst="rect">
            <a:avLst/>
          </a:prstGeom>
        </p:spPr>
      </p:pic>
    </p:spTree>
    <p:extLst>
      <p:ext uri="{BB962C8B-B14F-4D97-AF65-F5344CB8AC3E}">
        <p14:creationId xmlns:p14="http://schemas.microsoft.com/office/powerpoint/2010/main" val="4082644575"/>
      </p:ext>
    </p:extLst>
  </p:cSld>
  <p:clrMapOvr>
    <a:masterClrMapping/>
  </p:clrMapOvr>
  <mc:AlternateContent xmlns:mc="http://schemas.openxmlformats.org/markup-compatibility/2006" xmlns:p14="http://schemas.microsoft.com/office/powerpoint/2010/main">
    <mc:Choice Requires="p14">
      <p:transition spd="slow" p14:dur="2000" advTm="3244"/>
    </mc:Choice>
    <mc:Fallback xmlns="">
      <p:transition spd="slow" advTm="3244"/>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526988" y="555854"/>
            <a:ext cx="9250264" cy="794657"/>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smtClean="0">
                <a:ln>
                  <a:noFill/>
                </a:ln>
                <a:solidFill>
                  <a:srgbClr val="1C316B"/>
                </a:solidFill>
                <a:effectLst/>
                <a:uLnTx/>
                <a:uFillTx/>
                <a:latin typeface="Kristen ITC" pitchFamily="66" charset="0"/>
                <a:ea typeface="+mn-ea"/>
                <a:cs typeface="+mn-cs"/>
              </a:rPr>
              <a:t>Performing on the day…</a:t>
            </a: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71700" y="1897626"/>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TextBox 1"/>
          <p:cNvSpPr txBox="1"/>
          <p:nvPr/>
        </p:nvSpPr>
        <p:spPr>
          <a:xfrm flipH="1">
            <a:off x="904568" y="1897627"/>
            <a:ext cx="5191432" cy="36625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Hearing centre</a:t>
            </a:r>
          </a:p>
          <a:p>
            <a:pPr marR="0" lvl="0" algn="l" defTabSz="914400" rtl="0" eaLnBrk="1" fontAlgn="auto" latinLnBrk="0" hangingPunct="1">
              <a:lnSpc>
                <a:spcPct val="100000"/>
              </a:lnSpc>
              <a:spcBef>
                <a:spcPts val="0"/>
              </a:spcBef>
              <a:spcAft>
                <a:spcPts val="0"/>
              </a:spcAft>
              <a:buClrTx/>
              <a:buSzTx/>
              <a:tabLst/>
              <a:defRPr/>
            </a:pPr>
            <a:endParaRPr kumimoji="0" lang="en-GB" sz="2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solidFill>
                  <a:srgbClr val="002060"/>
                </a:solidFill>
                <a:latin typeface="Calibri" panose="020F0502020204030204" pitchFamily="34" charset="0"/>
                <a:cs typeface="Calibri" panose="020F0502020204030204" pitchFamily="34" charset="0"/>
              </a:rPr>
              <a:t>Choose your seat-</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new look hearing rooms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noProof="0" dirty="0" smtClean="0">
                <a:solidFill>
                  <a:srgbClr val="002060"/>
                </a:solidFill>
                <a:latin typeface="Calibri" panose="020F0502020204030204" pitchFamily="34" charset="0"/>
                <a:cs typeface="Calibri" panose="020F0502020204030204" pitchFamily="34" charset="0"/>
              </a:rPr>
              <a:t>Make </a:t>
            </a:r>
            <a:r>
              <a:rPr lang="en-GB" sz="2000" dirty="0">
                <a:solidFill>
                  <a:srgbClr val="002060"/>
                </a:solidFill>
                <a:latin typeface="Calibri" panose="020F0502020204030204" pitchFamily="34" charset="0"/>
                <a:cs typeface="Calibri" panose="020F0502020204030204" pitchFamily="34" charset="0"/>
              </a:rPr>
              <a:t> e</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ye contact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solidFill>
                  <a:srgbClr val="002060"/>
                </a:solidFill>
                <a:latin typeface="Calibri" panose="020F0502020204030204" pitchFamily="34" charset="0"/>
                <a:cs typeface="Calibri" panose="020F0502020204030204" pitchFamily="34" charset="0"/>
              </a:rPr>
              <a:t>Use simple l</a:t>
            </a:r>
            <a:r>
              <a:rPr kumimoji="0" lang="en-GB" sz="2000" b="0"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anguage</a:t>
            </a:r>
            <a:endPar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Listen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No </a:t>
            </a:r>
            <a:r>
              <a:rPr lang="en-GB" sz="2000" dirty="0" smtClean="0">
                <a:solidFill>
                  <a:srgbClr val="002060"/>
                </a:solidFill>
                <a:latin typeface="Calibri" panose="020F0502020204030204" pitchFamily="34" charset="0"/>
                <a:cs typeface="Calibri" panose="020F0502020204030204" pitchFamily="34" charset="0"/>
              </a:rPr>
              <a:t>surprise</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information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Remember-Solicitors can be helpful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There is no legal provision for ‘split hearings</a:t>
            </a:r>
            <a:r>
              <a:rPr kumimoji="0" lang="en-GB"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p:cNvSpPr txBox="1"/>
          <p:nvPr/>
        </p:nvSpPr>
        <p:spPr>
          <a:xfrm>
            <a:off x="6715432" y="1897626"/>
            <a:ext cx="4090221" cy="2318856"/>
          </a:xfrm>
          <a:prstGeom prst="rect">
            <a:avLst/>
          </a:prstGeom>
          <a:noFill/>
        </p:spPr>
        <p:txBody>
          <a:bodyPr wrap="square" rtlCol="0">
            <a:spAutoFit/>
          </a:bodyPr>
          <a:lstStyle/>
          <a:p>
            <a:r>
              <a:rPr lang="en-GB" sz="2000" b="1" dirty="0" smtClean="0">
                <a:solidFill>
                  <a:srgbClr val="002060"/>
                </a:solidFill>
                <a:latin typeface="Calibri" panose="020F0502020204030204" pitchFamily="34" charset="0"/>
                <a:cs typeface="Calibri" panose="020F0502020204030204" pitchFamily="34" charset="0"/>
              </a:rPr>
              <a:t>Virtual Hearings  </a:t>
            </a:r>
          </a:p>
          <a:p>
            <a:endParaRPr lang="en-GB" sz="20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dirty="0" smtClean="0">
                <a:solidFill>
                  <a:srgbClr val="002060"/>
                </a:solidFill>
                <a:latin typeface="Calibri" panose="020F0502020204030204" pitchFamily="34" charset="0"/>
                <a:cs typeface="Calibri" panose="020F0502020204030204" pitchFamily="34" charset="0"/>
              </a:rPr>
              <a:t>Set up your laptop in good time</a:t>
            </a:r>
          </a:p>
          <a:p>
            <a:pPr marL="342900" indent="-342900">
              <a:buFont typeface="Arial" panose="020B0604020202020204" pitchFamily="34" charset="0"/>
              <a:buChar char="•"/>
            </a:pPr>
            <a:r>
              <a:rPr lang="en-GB" sz="2000" dirty="0" smtClean="0">
                <a:solidFill>
                  <a:srgbClr val="002060"/>
                </a:solidFill>
                <a:latin typeface="Calibri" panose="020F0502020204030204" pitchFamily="34" charset="0"/>
                <a:cs typeface="Calibri" panose="020F0502020204030204" pitchFamily="34" charset="0"/>
              </a:rPr>
              <a:t>Check the background</a:t>
            </a:r>
          </a:p>
          <a:p>
            <a:pPr marL="342900" indent="-342900">
              <a:buFont typeface="Arial" panose="020B0604020202020204" pitchFamily="34" charset="0"/>
              <a:buChar char="•"/>
            </a:pPr>
            <a:r>
              <a:rPr lang="en-GB" sz="2000" dirty="0" smtClean="0">
                <a:solidFill>
                  <a:srgbClr val="002060"/>
                </a:solidFill>
                <a:latin typeface="Calibri" panose="020F0502020204030204" pitchFamily="34" charset="0"/>
                <a:cs typeface="Calibri" panose="020F0502020204030204" pitchFamily="34" charset="0"/>
              </a:rPr>
              <a:t>Consider how to manage pets/children</a:t>
            </a:r>
          </a:p>
          <a:p>
            <a:pPr marL="342900" indent="-342900">
              <a:buFont typeface="Arial" panose="020B0604020202020204" pitchFamily="34" charset="0"/>
              <a:buChar char="•"/>
            </a:pPr>
            <a:r>
              <a:rPr lang="en-GB" sz="2000" dirty="0" smtClean="0">
                <a:solidFill>
                  <a:srgbClr val="002060"/>
                </a:solidFill>
                <a:latin typeface="Calibri" panose="020F0502020204030204" pitchFamily="34" charset="0"/>
                <a:cs typeface="Calibri" panose="020F0502020204030204" pitchFamily="34" charset="0"/>
              </a:rPr>
              <a:t>Bullet-point what you want to say</a:t>
            </a:r>
            <a:endParaRPr lang="en-GB" sz="2000" dirty="0">
              <a:solidFill>
                <a:srgbClr val="002060"/>
              </a:solidFill>
              <a:latin typeface="Calibri" panose="020F0502020204030204" pitchFamily="34" charset="0"/>
              <a:cs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0489465"/>
      </p:ext>
    </p:extLst>
  </p:cSld>
  <p:clrMapOvr>
    <a:masterClrMapping/>
  </p:clrMapOvr>
  <mc:AlternateContent xmlns:mc="http://schemas.openxmlformats.org/markup-compatibility/2006" xmlns:p14="http://schemas.microsoft.com/office/powerpoint/2010/main">
    <mc:Choice Requires="p14">
      <p:transition spd="slow" p14:dur="2000" advTm="41625"/>
    </mc:Choice>
    <mc:Fallback xmlns="">
      <p:transition spd="slow" advTm="4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600075" y="495300"/>
            <a:ext cx="8888728" cy="714375"/>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800" b="1" dirty="0" smtClean="0">
                <a:solidFill>
                  <a:srgbClr val="1C316B"/>
                </a:solidFill>
                <a:latin typeface="Kristen ITC" pitchFamily="66" charset="0"/>
              </a:rPr>
              <a:t>Remember the r</a:t>
            </a: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ole of the Reporter…</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2133600" y="1828801"/>
            <a:ext cx="7848600" cy="36576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sp>
        <p:nvSpPr>
          <p:cNvPr id="2" name="Rectangle 1"/>
          <p:cNvSpPr/>
          <p:nvPr/>
        </p:nvSpPr>
        <p:spPr>
          <a:xfrm>
            <a:off x="1009650" y="1209675"/>
            <a:ext cx="8972550" cy="462459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itchFamily="34" charset="0"/>
                <a:ea typeface="+mn-ea"/>
                <a:cs typeface="Calibri" pitchFamily="34" charset="0"/>
              </a:rPr>
              <a:t>“</a:t>
            </a:r>
            <a:r>
              <a:rPr kumimoji="0" lang="en-GB" sz="2000" b="0" i="0" u="none" strike="noStrike" kern="1200" cap="none" spc="0" normalizeH="0" baseline="0" noProof="0" dirty="0">
                <a:ln>
                  <a:noFill/>
                </a:ln>
                <a:solidFill>
                  <a:srgbClr val="0070C0"/>
                </a:solidFill>
                <a:effectLst/>
                <a:uLnTx/>
                <a:uFillTx/>
                <a:latin typeface="Calibri" pitchFamily="34" charset="0"/>
                <a:ea typeface="+mn-ea"/>
                <a:cs typeface="Calibri" pitchFamily="34" charset="0"/>
              </a:rPr>
              <a:t>The reporter is to carry out his role at a children’s hearing or pre-hearing panel in a way which supports the independence and impartiality of the hearing or pre-hearing panel.”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alibri" pitchFamily="34"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The role of the Reporter: </a:t>
            </a:r>
            <a:endParaRPr kumimoji="0" lang="en-GB" sz="24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F</a:t>
            </a:r>
            <a:r>
              <a:rPr kumimoji="0" lang="en-GB" sz="2000" b="0" i="0" u="none" strike="noStrike" kern="1200" cap="none" spc="0" normalizeH="0" baseline="0" noProof="0" dirty="0" err="1" smtClean="0">
                <a:ln>
                  <a:noFill/>
                </a:ln>
                <a:solidFill>
                  <a:srgbClr val="002060"/>
                </a:solidFill>
                <a:effectLst/>
                <a:uLnTx/>
                <a:uFillTx/>
                <a:latin typeface="Calibri" pitchFamily="34" charset="0"/>
                <a:ea typeface="+mn-ea"/>
                <a:cs typeface="Calibri" pitchFamily="34" charset="0"/>
              </a:rPr>
              <a:t>ulfills</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statutory functions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S</a:t>
            </a:r>
            <a:r>
              <a:rPr kumimoji="0" lang="en-GB" sz="2000" b="0" i="0" u="none" strike="noStrike" kern="1200" cap="none" spc="0" normalizeH="0" baseline="0" noProof="0" dirty="0" err="1" smtClean="0">
                <a:ln>
                  <a:noFill/>
                </a:ln>
                <a:solidFill>
                  <a:srgbClr val="002060"/>
                </a:solidFill>
                <a:effectLst/>
                <a:uLnTx/>
                <a:uFillTx/>
                <a:latin typeface="Calibri" pitchFamily="34" charset="0"/>
                <a:ea typeface="+mn-ea"/>
                <a:cs typeface="Calibri" pitchFamily="34" charset="0"/>
              </a:rPr>
              <a:t>upports</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fair process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P</a:t>
            </a:r>
            <a:r>
              <a:rPr kumimoji="0" lang="en-GB" sz="2000" b="0" i="0" u="none" strike="noStrike" kern="1200" cap="none" spc="0" normalizeH="0" baseline="0" noProof="0" dirty="0" err="1" smtClean="0">
                <a:ln>
                  <a:noFill/>
                </a:ln>
                <a:solidFill>
                  <a:srgbClr val="002060"/>
                </a:solidFill>
                <a:effectLst/>
                <a:uLnTx/>
                <a:uFillTx/>
                <a:latin typeface="Calibri" pitchFamily="34" charset="0"/>
                <a:ea typeface="+mn-ea"/>
                <a:cs typeface="Calibri" pitchFamily="34" charset="0"/>
              </a:rPr>
              <a:t>rovides</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customer care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M</a:t>
            </a:r>
            <a:r>
              <a:rPr kumimoji="0" lang="en-GB" sz="2000" b="0" i="0" u="none" strike="noStrike" kern="1200" cap="none" spc="0" normalizeH="0" baseline="0" noProof="0" dirty="0" err="1" smtClean="0">
                <a:ln>
                  <a:noFill/>
                </a:ln>
                <a:solidFill>
                  <a:srgbClr val="002060"/>
                </a:solidFill>
                <a:effectLst/>
                <a:uLnTx/>
                <a:uFillTx/>
                <a:latin typeface="Calibri" pitchFamily="34" charset="0"/>
                <a:ea typeface="+mn-ea"/>
                <a:cs typeface="Calibri" pitchFamily="34" charset="0"/>
              </a:rPr>
              <a:t>eets</a:t>
            </a:r>
            <a:r>
              <a:rPr kumimoji="0" lang="en-GB" sz="2000" b="0" i="0" u="none" strike="noStrike" kern="120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en-GB" sz="20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health and safety obligations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The hearing or pre-hearing panel is under no obligation to accept the views of the reporter in relation to fair process. </a:t>
            </a:r>
          </a:p>
          <a:p>
            <a:pPr marL="457200" marR="0" lvl="0" indent="0" algn="l" defTabSz="914400" rtl="0" eaLnBrk="1" fontAlgn="base" latinLnBrk="0" hangingPunct="1">
              <a:lnSpc>
                <a:spcPct val="107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8227732"/>
      </p:ext>
    </p:extLst>
  </p:cSld>
  <p:clrMapOvr>
    <a:masterClrMapping/>
  </p:clrMapOvr>
  <mc:AlternateContent xmlns:mc="http://schemas.openxmlformats.org/markup-compatibility/2006" xmlns:p14="http://schemas.microsoft.com/office/powerpoint/2010/main">
    <mc:Choice Requires="p14">
      <p:transition spd="slow" p14:dur="2000" advTm="22985"/>
    </mc:Choice>
    <mc:Fallback xmlns="">
      <p:transition spd="slow" advTm="2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306094" y="1857375"/>
            <a:ext cx="4523014" cy="219619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rPr>
              <a:t>Questions?</a:t>
            </a:r>
            <a:endParaRPr lang="en-GB" sz="3200" dirty="0">
              <a:solidFill>
                <a:srgbClr val="002060"/>
              </a:solidFill>
            </a:endParaRPr>
          </a:p>
        </p:txBody>
      </p:sp>
      <p:sp>
        <p:nvSpPr>
          <p:cNvPr id="4" name="Rectangle 3"/>
          <p:cNvSpPr/>
          <p:nvPr/>
        </p:nvSpPr>
        <p:spPr>
          <a:xfrm>
            <a:off x="1446712" y="3651722"/>
            <a:ext cx="4000500" cy="1779814"/>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002060"/>
                </a:solidFill>
              </a:rPr>
              <a:t>Reflect</a:t>
            </a:r>
            <a:r>
              <a:rPr lang="en-GB" dirty="0" err="1" smtClean="0"/>
              <a:t>t</a:t>
            </a:r>
            <a:endParaRPr lang="en-GB" dirty="0"/>
          </a:p>
        </p:txBody>
      </p:sp>
      <p:sp>
        <p:nvSpPr>
          <p:cNvPr id="5" name="Diamond 4"/>
          <p:cNvSpPr/>
          <p:nvPr/>
        </p:nvSpPr>
        <p:spPr>
          <a:xfrm>
            <a:off x="1747157" y="620486"/>
            <a:ext cx="2841172" cy="2334985"/>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PAUSE</a:t>
            </a:r>
            <a:endParaRPr lang="en-GB" sz="2400" dirty="0">
              <a:solidFill>
                <a:srgbClr val="00206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17094759"/>
      </p:ext>
    </p:extLst>
  </p:cSld>
  <p:clrMapOvr>
    <a:masterClrMapping/>
  </p:clrMapOvr>
  <mc:AlternateContent xmlns:mc="http://schemas.openxmlformats.org/markup-compatibility/2006" xmlns:p14="http://schemas.microsoft.com/office/powerpoint/2010/main">
    <mc:Choice Requires="p14">
      <p:transition spd="slow" p14:dur="2000" advTm="10035"/>
    </mc:Choice>
    <mc:Fallback xmlns="">
      <p:transition spd="slow" advTm="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312539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Solicitors in Children’s Hearings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1923110"/>
      </p:ext>
    </p:extLst>
  </p:cSld>
  <p:clrMapOvr>
    <a:masterClrMapping/>
  </p:clrMapOvr>
  <p:transition advTm="5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872836" y="548640"/>
            <a:ext cx="9098252" cy="1113905"/>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rPr>
              <a:t>Solicitors in </a:t>
            </a: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Hearings and court</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1415845" y="1828801"/>
            <a:ext cx="9212826" cy="3657601"/>
          </a:xfrm>
          <a:prstGeom prst="rect">
            <a:avLst/>
          </a:prstGeom>
          <a:noFill/>
          <a:ln w="9525">
            <a:noFill/>
            <a:miter lim="800000"/>
            <a:headEnd/>
            <a:tailEnd/>
          </a:ln>
        </p:spPr>
        <p:txBody>
          <a:body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1C316B"/>
                </a:solidFill>
                <a:effectLst/>
                <a:uLnTx/>
                <a:uFillTx/>
                <a:latin typeface="Calibri" pitchFamily="34" charset="0"/>
                <a:ea typeface="+mn-ea"/>
                <a:cs typeface="+mn-cs"/>
              </a:rPr>
              <a:t>Law Society:</a:t>
            </a:r>
            <a:r>
              <a:rPr lang="en-GB" sz="2800" dirty="0">
                <a:solidFill>
                  <a:srgbClr val="1C316B"/>
                </a:solidFill>
                <a:latin typeface="Calibri" pitchFamily="34" charset="0"/>
              </a:rPr>
              <a:t> S</a:t>
            </a:r>
            <a:r>
              <a:rPr kumimoji="0" lang="en-GB" sz="2800" b="0" i="0" u="none" strike="noStrike" kern="1200" cap="none" spc="0" normalizeH="0" baseline="0" noProof="0" dirty="0" err="1" smtClean="0">
                <a:ln>
                  <a:noFill/>
                </a:ln>
                <a:solidFill>
                  <a:srgbClr val="1C316B"/>
                </a:solidFill>
                <a:effectLst/>
                <a:uLnTx/>
                <a:uFillTx/>
                <a:latin typeface="Calibri" pitchFamily="34" charset="0"/>
                <a:ea typeface="+mn-ea"/>
                <a:cs typeface="+mn-cs"/>
              </a:rPr>
              <a:t>tandards</a:t>
            </a:r>
            <a:r>
              <a:rPr kumimoji="0" lang="en-GB" sz="2800" b="0" i="0" u="none" strike="noStrike" kern="1200" cap="none" spc="0" normalizeH="0" baseline="0" noProof="0" dirty="0" smtClean="0">
                <a:ln>
                  <a:noFill/>
                </a:ln>
                <a:solidFill>
                  <a:srgbClr val="1C316B"/>
                </a:solidFill>
                <a:effectLst/>
                <a:uLnTx/>
                <a:uFillTx/>
                <a:latin typeface="Calibri" pitchFamily="34" charset="0"/>
                <a:ea typeface="+mn-ea"/>
                <a:cs typeface="+mn-cs"/>
              </a:rPr>
              <a:t> </a:t>
            </a:r>
            <a:r>
              <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rPr>
              <a:t>of professional conduct</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1C316B"/>
                </a:solidFill>
                <a:effectLst/>
                <a:uLnTx/>
                <a:uFillTx/>
                <a:latin typeface="Calibri" pitchFamily="34" charset="0"/>
                <a:ea typeface="+mn-ea"/>
                <a:cs typeface="+mn-cs"/>
              </a:rPr>
              <a:t>Competencies to access Legal </a:t>
            </a:r>
            <a:r>
              <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rPr>
              <a:t>Aid </a:t>
            </a:r>
            <a:r>
              <a:rPr lang="en-GB" sz="2800" dirty="0" smtClean="0">
                <a:solidFill>
                  <a:srgbClr val="1C316B"/>
                </a:solidFill>
                <a:latin typeface="Calibri" pitchFamily="34" charset="0"/>
              </a:rPr>
              <a:t>funding</a:t>
            </a:r>
            <a:r>
              <a:rPr kumimoji="0" lang="en-GB" sz="2800" b="0" i="0" u="none" strike="noStrike" kern="1200" cap="none" spc="0" normalizeH="0" baseline="0" noProof="0" dirty="0" smtClean="0">
                <a:ln>
                  <a:noFill/>
                </a:ln>
                <a:solidFill>
                  <a:srgbClr val="1C316B"/>
                </a:solidFill>
                <a:effectLst/>
                <a:uLnTx/>
                <a:uFillTx/>
                <a:latin typeface="Calibri" pitchFamily="34" charset="0"/>
                <a:ea typeface="+mn-ea"/>
                <a:cs typeface="+mn-cs"/>
              </a:rPr>
              <a:t> </a:t>
            </a:r>
            <a:endPar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rPr>
              <a:t>Conduct </a:t>
            </a:r>
            <a:r>
              <a:rPr kumimoji="0" lang="en-GB" sz="2800" b="0" i="0" u="none" strike="noStrike" kern="1200" cap="none" spc="0" normalizeH="0" baseline="0" noProof="0" dirty="0" smtClean="0">
                <a:ln>
                  <a:noFill/>
                </a:ln>
                <a:solidFill>
                  <a:srgbClr val="1C316B"/>
                </a:solidFill>
                <a:effectLst/>
                <a:uLnTx/>
                <a:uFillTx/>
                <a:latin typeface="Calibri" pitchFamily="34" charset="0"/>
                <a:ea typeface="+mn-ea"/>
                <a:cs typeface="+mn-cs"/>
              </a:rPr>
              <a:t>expected at </a:t>
            </a:r>
            <a:r>
              <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rPr>
              <a:t>a Children’s Hearing</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rPr>
              <a:t>Conduct </a:t>
            </a:r>
            <a:r>
              <a:rPr kumimoji="0" lang="en-GB" sz="2800" b="0" i="0" u="none" strike="noStrike" kern="1200" cap="none" spc="0" normalizeH="0" baseline="0" noProof="0" dirty="0" smtClean="0">
                <a:ln>
                  <a:noFill/>
                </a:ln>
                <a:solidFill>
                  <a:srgbClr val="1C316B"/>
                </a:solidFill>
                <a:effectLst/>
                <a:uLnTx/>
                <a:uFillTx/>
                <a:latin typeface="Calibri" pitchFamily="34" charset="0"/>
                <a:ea typeface="+mn-ea"/>
                <a:cs typeface="+mn-cs"/>
              </a:rPr>
              <a:t>expected at </a:t>
            </a:r>
            <a:r>
              <a:rPr kumimoji="0" lang="en-GB" sz="2800" b="0" i="0" u="none" strike="noStrike" kern="1200" cap="none" spc="0" normalizeH="0" baseline="0" noProof="0" dirty="0">
                <a:ln>
                  <a:noFill/>
                </a:ln>
                <a:solidFill>
                  <a:srgbClr val="1C316B"/>
                </a:solidFill>
                <a:effectLst/>
                <a:uLnTx/>
                <a:uFillTx/>
                <a:latin typeface="Calibri" pitchFamily="34" charset="0"/>
                <a:ea typeface="+mn-ea"/>
                <a:cs typeface="+mn-cs"/>
              </a:rPr>
              <a:t>court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7382067"/>
      </p:ext>
    </p:extLst>
  </p:cSld>
  <p:clrMapOvr>
    <a:masterClrMapping/>
  </p:clrMapOvr>
  <mc:AlternateContent xmlns:mc="http://schemas.openxmlformats.org/markup-compatibility/2006" xmlns:p14="http://schemas.microsoft.com/office/powerpoint/2010/main">
    <mc:Choice Requires="p14">
      <p:transition spd="slow" p14:dur="2000" advTm="18752"/>
    </mc:Choice>
    <mc:Fallback xmlns="">
      <p:transition spd="slow" advTm="1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668594" y="176982"/>
            <a:ext cx="9302494" cy="1022554"/>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rPr>
              <a:t>Standards of Professional Conduct</a:t>
            </a:r>
          </a:p>
        </p:txBody>
      </p:sp>
      <p:sp>
        <p:nvSpPr>
          <p:cNvPr id="7170" name="Rectangle 3"/>
          <p:cNvSpPr>
            <a:spLocks noChangeArrowheads="1"/>
          </p:cNvSpPr>
          <p:nvPr/>
        </p:nvSpPr>
        <p:spPr bwMode="auto">
          <a:xfrm>
            <a:off x="884903" y="1199537"/>
            <a:ext cx="10154399" cy="4286866"/>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C316B"/>
                </a:solidFill>
                <a:effectLst/>
                <a:uLnTx/>
                <a:uFillTx/>
                <a:latin typeface="Calibri" pitchFamily="34" charset="0"/>
                <a:ea typeface="+mn-ea"/>
              </a:rPr>
              <a:t>Law Society standards of service and conduct </a:t>
            </a:r>
            <a:r>
              <a:rPr kumimoji="0" lang="en-GB" sz="2000" b="0" i="0" u="none" strike="noStrike" kern="1200" cap="none" spc="0" normalizeH="0" baseline="0" noProof="0" dirty="0" smtClean="0">
                <a:ln>
                  <a:noFill/>
                </a:ln>
                <a:solidFill>
                  <a:srgbClr val="1C316B"/>
                </a:solidFill>
                <a:effectLst/>
                <a:uLnTx/>
                <a:uFillTx/>
                <a:latin typeface="Calibri" pitchFamily="34" charset="0"/>
                <a:ea typeface="+mn-ea"/>
              </a:rPr>
              <a:t>apply</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C316B"/>
              </a:solidFill>
              <a:effectLst/>
              <a:uLnTx/>
              <a:uFillTx/>
              <a:latin typeface="Calibri" pitchFamily="34" charset="0"/>
              <a:ea typeface="+mn-ea"/>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Always have regard to the obligations and duties placed on you as an officer of the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court</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Respect the ethos of the children’s hearing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system</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Acknowledge that decisions should be based on sound reasons, with the best interests of the child being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paramount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effective participation of all the parties involved should be </a:t>
            </a:r>
            <a:r>
              <a:rPr kumimoji="0" lang="en-GB" sz="2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promoted</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Must not discriminate on grounds of any protected characteristic under the Equality Act 2010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2627938"/>
      </p:ext>
    </p:extLst>
  </p:cSld>
  <p:clrMapOvr>
    <a:masterClrMapping/>
  </p:clrMapOvr>
  <mc:AlternateContent xmlns:mc="http://schemas.openxmlformats.org/markup-compatibility/2006" xmlns:p14="http://schemas.microsoft.com/office/powerpoint/2010/main">
    <mc:Choice Requires="p14">
      <p:transition spd="slow" p14:dur="2000" advTm="13547"/>
    </mc:Choice>
    <mc:Fallback xmlns="">
      <p:transition spd="slow" advTm="1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580103" y="285135"/>
            <a:ext cx="10245213" cy="1010265"/>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Funding for solicitors: Scottish </a:t>
            </a:r>
            <a:r>
              <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rPr>
              <a:t>Legal Aid </a:t>
            </a:r>
            <a:r>
              <a:rPr kumimoji="0" lang="en-GB" sz="2800" b="1" i="0" u="none" strike="noStrike" kern="1200" cap="none" spc="0" normalizeH="0" baseline="0" noProof="0" dirty="0" smtClean="0">
                <a:ln>
                  <a:noFill/>
                </a:ln>
                <a:solidFill>
                  <a:srgbClr val="1C316B"/>
                </a:solidFill>
                <a:effectLst/>
                <a:uLnTx/>
                <a:uFillTx/>
                <a:latin typeface="Kristen ITC" pitchFamily="66" charset="0"/>
                <a:ea typeface="+mn-ea"/>
                <a:cs typeface="+mn-cs"/>
              </a:rPr>
              <a:t>Board (SLAB)</a:t>
            </a:r>
            <a:endPar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endParaRPr>
          </a:p>
        </p:txBody>
      </p:sp>
      <p:sp>
        <p:nvSpPr>
          <p:cNvPr id="7170" name="Rectangle 3"/>
          <p:cNvSpPr>
            <a:spLocks noChangeArrowheads="1"/>
          </p:cNvSpPr>
          <p:nvPr/>
        </p:nvSpPr>
        <p:spPr bwMode="auto">
          <a:xfrm>
            <a:off x="1160206" y="1295400"/>
            <a:ext cx="10172812" cy="42672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b="1" dirty="0" smtClean="0">
                <a:solidFill>
                  <a:srgbClr val="1C316B"/>
                </a:solidFill>
                <a:latin typeface="Calibri" pitchFamily="34" charset="0"/>
              </a:rPr>
              <a:t>Solicitors m</a:t>
            </a:r>
            <a:r>
              <a:rPr kumimoji="0" lang="en-GB" sz="1800" b="1" i="0" u="none" strike="noStrike" kern="1200" cap="none" spc="0" normalizeH="0" baseline="0" noProof="0" dirty="0" err="1" smtClean="0">
                <a:ln>
                  <a:noFill/>
                </a:ln>
                <a:solidFill>
                  <a:srgbClr val="1C316B"/>
                </a:solidFill>
                <a:effectLst/>
                <a:uLnTx/>
                <a:uFillTx/>
                <a:latin typeface="Calibri" pitchFamily="34" charset="0"/>
                <a:ea typeface="+mn-ea"/>
                <a:cs typeface="+mn-cs"/>
              </a:rPr>
              <a:t>ust</a:t>
            </a:r>
            <a:r>
              <a:rPr kumimoji="0" lang="en-GB" sz="1800" b="1" i="0" u="none" strike="noStrike" kern="1200" cap="none" spc="0" normalizeH="0" baseline="0" noProof="0" dirty="0" smtClean="0">
                <a:ln>
                  <a:noFill/>
                </a:ln>
                <a:solidFill>
                  <a:srgbClr val="1C316B"/>
                </a:solidFill>
                <a:effectLst/>
                <a:uLnTx/>
                <a:uFillTx/>
                <a:latin typeface="Calibri" pitchFamily="34" charset="0"/>
                <a:ea typeface="+mn-ea"/>
                <a:cs typeface="+mn-cs"/>
              </a:rPr>
              <a:t> </a:t>
            </a:r>
            <a:r>
              <a:rPr kumimoji="0" lang="en-GB" sz="1800" b="1" i="0" u="none" strike="noStrike" kern="1200" cap="none" spc="0" normalizeH="0" baseline="0" noProof="0" dirty="0">
                <a:ln>
                  <a:noFill/>
                </a:ln>
                <a:solidFill>
                  <a:srgbClr val="1C316B"/>
                </a:solidFill>
                <a:effectLst/>
                <a:uLnTx/>
                <a:uFillTx/>
                <a:latin typeface="Calibri" pitchFamily="34" charset="0"/>
                <a:ea typeface="+mn-ea"/>
                <a:cs typeface="+mn-cs"/>
              </a:rPr>
              <a:t>demonstrate 5 competencies: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Understanding and detailed knowledge of the provisions of the Children’s Hearings (Scotland) Act 2011 and all associated Rules and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Regulations </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Understanding and detailed knowledge of the children’s legal assistance regime that is laid down in Part 19 of the Children’s Hearings (Scotland) Act and the associated Children’s Legal Assistance (Scotland) (Amendment) Regulations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2013 </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Understanding of the </a:t>
            </a: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ethos</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the children’s hearing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system</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Detailed knowledge or experience of representing clients at children’s hearings and related court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proceedings</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If representing child clients, a general understanding of child development and the principles of communicating with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children</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1417291"/>
      </p:ext>
    </p:extLst>
  </p:cSld>
  <p:clrMapOvr>
    <a:masterClrMapping/>
  </p:clrMapOvr>
  <mc:AlternateContent xmlns:mc="http://schemas.openxmlformats.org/markup-compatibility/2006" xmlns:p14="http://schemas.microsoft.com/office/powerpoint/2010/main">
    <mc:Choice Requires="p14">
      <p:transition spd="slow" p14:dur="2000" advTm="23603"/>
    </mc:Choice>
    <mc:Fallback xmlns="">
      <p:transition spd="slow" advTm="2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515389" y="533400"/>
            <a:ext cx="9455699"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rPr>
              <a:t>Conduct at a Children’s Hearing </a:t>
            </a:r>
          </a:p>
        </p:txBody>
      </p:sp>
      <p:sp>
        <p:nvSpPr>
          <p:cNvPr id="7170" name="Rectangle 3"/>
          <p:cNvSpPr>
            <a:spLocks noChangeArrowheads="1"/>
          </p:cNvSpPr>
          <p:nvPr/>
        </p:nvSpPr>
        <p:spPr bwMode="auto">
          <a:xfrm>
            <a:off x="881149" y="1487979"/>
            <a:ext cx="10232967" cy="3998424"/>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 duty to promote and facilitate the effective participation of a child in Children’s Hearings and ensure that the child’s best interests remain central to proceedings </a:t>
            </a:r>
            <a:endPar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To be able to recognise the capacity of a child to give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instructions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To communicate with the child/client in a way they will understand and in such a manner that an appropriate understanding of their views can be communicated to the hearing/court </a:t>
            </a:r>
            <a:endPar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To take advantage of facilities offered by, or available from, the Children’s Reporter to discuss cases and facilitate their efficient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progress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To have only such meetings with clients and others that are necessary for the proper conduct of their cases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3153597"/>
      </p:ext>
    </p:extLst>
  </p:cSld>
  <p:clrMapOvr>
    <a:masterClrMapping/>
  </p:clrMapOvr>
  <mc:AlternateContent xmlns:mc="http://schemas.openxmlformats.org/markup-compatibility/2006" xmlns:p14="http://schemas.microsoft.com/office/powerpoint/2010/main">
    <mc:Choice Requires="p14">
      <p:transition spd="slow" p14:dur="2000" advTm="19041"/>
    </mc:Choice>
    <mc:Fallback xmlns="">
      <p:transition spd="slow" advTm="1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731520" y="533400"/>
            <a:ext cx="9239568"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1C316B"/>
                </a:solidFill>
                <a:effectLst/>
                <a:uLnTx/>
                <a:uFillTx/>
                <a:latin typeface="Kristen ITC" pitchFamily="66" charset="0"/>
                <a:ea typeface="+mn-ea"/>
                <a:cs typeface="+mn-cs"/>
              </a:rPr>
              <a:t>Conduct at Court</a:t>
            </a:r>
          </a:p>
        </p:txBody>
      </p:sp>
      <p:sp>
        <p:nvSpPr>
          <p:cNvPr id="7170" name="Rectangle 3"/>
          <p:cNvSpPr>
            <a:spLocks noChangeArrowheads="1"/>
          </p:cNvSpPr>
          <p:nvPr/>
        </p:nvSpPr>
        <p:spPr bwMode="auto">
          <a:xfrm>
            <a:off x="814647" y="1695795"/>
            <a:ext cx="10099964" cy="4148052"/>
          </a:xfrm>
          <a:prstGeom prst="rect">
            <a:avLst/>
          </a:prstGeom>
          <a:noFill/>
          <a:ln w="9525">
            <a:noFill/>
            <a:miter lim="800000"/>
            <a:headEnd/>
            <a:tailEnd/>
          </a:ln>
        </p:spPr>
        <p: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Provide competent and responsible representation at any diet of the court or children’s hearing at which representation for the client is required </a:t>
            </a:r>
            <a:endPar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Timeously provide the Reporter with a list of witnesses and any reports which are intended to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lodge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Undertake necessary and reasonable preparation and take only such precognitions as may reasonably be expected to be necessary for the proper preparation of the client’s case in accordance with Board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guidelines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Avoid impeding or causing unnecessary disruption of or delay to the children’s hearing process and associated children’s court proceedings under Part 10 and Part 15 of the 2011 </a:t>
            </a:r>
            <a:r>
              <a:rPr kumimoji="0" lang="en-GB" sz="1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Act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Handle cases promptly and expeditiously, and with due regard to economy Adhere to statutory timescales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800" b="1" i="0" u="none" strike="noStrike" kern="1200" cap="none" spc="0" normalizeH="0" baseline="0" noProof="0" dirty="0">
              <a:ln>
                <a:noFill/>
              </a:ln>
              <a:solidFill>
                <a:srgbClr val="1C316B"/>
              </a:solidFill>
              <a:effectLst/>
              <a:uLnTx/>
              <a:uFillTx/>
              <a:latin typeface="Calibri" pitchFamily="34" charset="0"/>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3363139"/>
      </p:ext>
    </p:extLst>
  </p:cSld>
  <p:clrMapOvr>
    <a:masterClrMapping/>
  </p:clrMapOvr>
  <mc:AlternateContent xmlns:mc="http://schemas.openxmlformats.org/markup-compatibility/2006" xmlns:p14="http://schemas.microsoft.com/office/powerpoint/2010/main">
    <mc:Choice Requires="p14">
      <p:transition spd="slow" p14:dur="2000" advTm="10684"/>
    </mc:Choice>
    <mc:Fallback xmlns="">
      <p:transition spd="slow" advTm="1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432" y="709127"/>
            <a:ext cx="9700225" cy="523220"/>
          </a:xfrm>
          <a:prstGeom prst="rect">
            <a:avLst/>
          </a:prstGeom>
          <a:noFill/>
        </p:spPr>
        <p:txBody>
          <a:bodyPr wrap="square" rtlCol="0">
            <a:spAutoFit/>
          </a:bodyPr>
          <a:lstStyle/>
          <a:p>
            <a:r>
              <a:rPr lang="en-GB" sz="2800" dirty="0" smtClean="0">
                <a:solidFill>
                  <a:srgbClr val="002060"/>
                </a:solidFill>
                <a:latin typeface="Kristen ITC" panose="03050502040202030202" pitchFamily="66" charset="0"/>
              </a:rPr>
              <a:t>Where to find more information</a:t>
            </a:r>
            <a:endParaRPr lang="en-GB" sz="2800" dirty="0">
              <a:solidFill>
                <a:srgbClr val="002060"/>
              </a:solidFill>
              <a:latin typeface="Kristen ITC" panose="03050502040202030202" pitchFamily="66" charset="0"/>
            </a:endParaRPr>
          </a:p>
        </p:txBody>
      </p:sp>
      <p:sp>
        <p:nvSpPr>
          <p:cNvPr id="4" name="TextBox 3"/>
          <p:cNvSpPr txBox="1"/>
          <p:nvPr/>
        </p:nvSpPr>
        <p:spPr>
          <a:xfrm>
            <a:off x="1002890" y="1670181"/>
            <a:ext cx="9851924" cy="2308324"/>
          </a:xfrm>
          <a:prstGeom prst="rect">
            <a:avLst/>
          </a:prstGeom>
          <a:noFill/>
        </p:spPr>
        <p:txBody>
          <a:bodyPr wrap="square" rtlCol="0">
            <a:spAutoFit/>
          </a:bodyPr>
          <a:lstStyle/>
          <a:p>
            <a:r>
              <a:rPr lang="en-GB" sz="2400" dirty="0" smtClean="0">
                <a:latin typeface="Calibri" panose="020F0502020204030204" pitchFamily="34" charset="0"/>
                <a:cs typeface="Calibri" panose="020F0502020204030204" pitchFamily="34" charset="0"/>
                <a:hlinkClick r:id="rId4"/>
              </a:rPr>
              <a:t>www.slab.org.uk</a:t>
            </a:r>
            <a:r>
              <a:rPr lang="en-GB" sz="2400" dirty="0" smtClean="0">
                <a:latin typeface="Calibri" panose="020F0502020204030204" pitchFamily="34" charset="0"/>
                <a:cs typeface="Calibri" panose="020F0502020204030204" pitchFamily="34" charset="0"/>
              </a:rPr>
              <a:t>  </a:t>
            </a:r>
            <a:r>
              <a:rPr lang="en-GB" sz="2400" dirty="0" smtClean="0">
                <a:solidFill>
                  <a:srgbClr val="002060"/>
                </a:solidFill>
                <a:latin typeface="Calibri" panose="020F0502020204030204" pitchFamily="34" charset="0"/>
                <a:cs typeface="Calibri" panose="020F0502020204030204" pitchFamily="34" charset="0"/>
              </a:rPr>
              <a:t>The Scottish Legal Aid Board</a:t>
            </a:r>
            <a:endParaRPr lang="en-GB" sz="2400" dirty="0">
              <a:solidFill>
                <a:srgbClr val="002060"/>
              </a:solidFill>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a:p>
            <a:r>
              <a:rPr lang="en-GB" sz="2400" dirty="0" smtClean="0">
                <a:solidFill>
                  <a:srgbClr val="002060"/>
                </a:solidFill>
                <a:latin typeface="Calibri" panose="020F0502020204030204" pitchFamily="34" charset="0"/>
                <a:cs typeface="Calibri" panose="020F0502020204030204" pitchFamily="34" charset="0"/>
              </a:rPr>
              <a:t>Code of Practice: Standards of Professional conduct in relation to the provision of children’s legal assistance</a:t>
            </a:r>
          </a:p>
          <a:p>
            <a:endParaRPr lang="en-GB" sz="2400" dirty="0">
              <a:solidFill>
                <a:srgbClr val="002060"/>
              </a:solidFill>
              <a:latin typeface="Calibri" panose="020F0502020204030204" pitchFamily="34" charset="0"/>
              <a:cs typeface="Calibri" panose="020F0502020204030204" pitchFamily="34" charset="0"/>
            </a:endParaRPr>
          </a:p>
          <a:p>
            <a:r>
              <a:rPr lang="en-GB" sz="2400" dirty="0" smtClean="0">
                <a:solidFill>
                  <a:srgbClr val="002060"/>
                </a:solidFill>
                <a:latin typeface="Calibri" panose="020F0502020204030204" pitchFamily="34" charset="0"/>
                <a:cs typeface="Calibri" panose="020F0502020204030204" pitchFamily="34" charset="0"/>
                <a:hlinkClick r:id="rId5"/>
              </a:rPr>
              <a:t>www.lawscot.org.uk</a:t>
            </a:r>
            <a:r>
              <a:rPr lang="en-GB" sz="2400" dirty="0" smtClean="0">
                <a:solidFill>
                  <a:srgbClr val="002060"/>
                </a:solidFill>
                <a:latin typeface="Calibri" panose="020F0502020204030204" pitchFamily="34" charset="0"/>
                <a:cs typeface="Calibri" panose="020F0502020204030204" pitchFamily="34" charset="0"/>
              </a:rPr>
              <a:t>  The Law Society of Scotland</a:t>
            </a:r>
            <a:r>
              <a:rPr lang="en-GB" dirty="0" smtClean="0">
                <a:solidFill>
                  <a:srgbClr val="002060"/>
                </a:solidFill>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96902910"/>
      </p:ext>
    </p:extLst>
  </p:cSld>
  <p:clrMapOvr>
    <a:masterClrMapping/>
  </p:clrMapOvr>
  <mc:AlternateContent xmlns:mc="http://schemas.openxmlformats.org/markup-compatibility/2006" xmlns:p14="http://schemas.microsoft.com/office/powerpoint/2010/main">
    <mc:Choice Requires="p14">
      <p:transition spd="slow" p14:dur="2000" advTm="15932"/>
    </mc:Choice>
    <mc:Fallback xmlns="">
      <p:transition spd="slow" advTm="1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760" y="190501"/>
            <a:ext cx="11678195" cy="6445429"/>
            <a:chOff x="-356570" y="-508167"/>
            <a:chExt cx="11061160" cy="7700200"/>
          </a:xfrm>
        </p:grpSpPr>
        <p:pic>
          <p:nvPicPr>
            <p:cNvPr id="1027" name="Picture 3" descr="C:\Users\N350023\Pictures\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70" y="-151420"/>
              <a:ext cx="11061160" cy="7343453"/>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30"/>
            <p:cNvSpPr txBox="1">
              <a:spLocks noChangeArrowheads="1"/>
            </p:cNvSpPr>
            <p:nvPr/>
          </p:nvSpPr>
          <p:spPr bwMode="auto">
            <a:xfrm>
              <a:off x="-356570" y="-508167"/>
              <a:ext cx="6862552" cy="356662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1C316B"/>
                </a:solidFill>
                <a:effectLst/>
                <a:uLnTx/>
                <a:uFillTx/>
                <a:latin typeface="Kristen ITC"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rPr>
                <a:t>Preparing for a Children’s Hearing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70C0"/>
                </a:solidFill>
                <a:effectLst/>
                <a:uLnTx/>
                <a:uFillTx/>
                <a:latin typeface="Kristen ITC" panose="03050502040202030202"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Waiting for the Sunrise" pitchFamily="2" charset="0"/>
                <a:ea typeface="+mn-ea"/>
                <a:cs typeface="+mn-cs"/>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6100106"/>
      </p:ext>
    </p:extLst>
  </p:cSld>
  <p:clrMapOvr>
    <a:masterClrMapping/>
  </p:clrMapOvr>
  <p:transition advTm="27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306094" y="1857375"/>
            <a:ext cx="4523014" cy="219619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rPr>
              <a:t>Questions?</a:t>
            </a:r>
            <a:endParaRPr lang="en-GB" sz="3200" dirty="0">
              <a:solidFill>
                <a:srgbClr val="002060"/>
              </a:solidFill>
            </a:endParaRPr>
          </a:p>
        </p:txBody>
      </p:sp>
      <p:sp>
        <p:nvSpPr>
          <p:cNvPr id="4" name="Rectangle 3"/>
          <p:cNvSpPr/>
          <p:nvPr/>
        </p:nvSpPr>
        <p:spPr>
          <a:xfrm>
            <a:off x="1446712" y="3651722"/>
            <a:ext cx="4000500" cy="1779814"/>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002060"/>
                </a:solidFill>
              </a:rPr>
              <a:t>Reflect</a:t>
            </a:r>
            <a:r>
              <a:rPr lang="en-GB" dirty="0" err="1" smtClean="0"/>
              <a:t>t</a:t>
            </a:r>
            <a:endParaRPr lang="en-GB" dirty="0"/>
          </a:p>
        </p:txBody>
      </p:sp>
      <p:sp>
        <p:nvSpPr>
          <p:cNvPr id="5" name="Diamond 4"/>
          <p:cNvSpPr/>
          <p:nvPr/>
        </p:nvSpPr>
        <p:spPr>
          <a:xfrm>
            <a:off x="1747157" y="620486"/>
            <a:ext cx="2841172" cy="2334985"/>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PAUSE</a:t>
            </a:r>
            <a:endParaRPr lang="en-GB" sz="2400" dirty="0">
              <a:solidFill>
                <a:srgbClr val="00206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96673949"/>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445" y="511277"/>
            <a:ext cx="9818212"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When does hearing preparation begin?</a:t>
            </a:r>
            <a:endParaRPr lang="en-GB" sz="3200" dirty="0">
              <a:solidFill>
                <a:srgbClr val="002060"/>
              </a:solidFill>
              <a:latin typeface="Kristen ITC" panose="03050502040202030202" pitchFamily="66" charset="0"/>
            </a:endParaRPr>
          </a:p>
        </p:txBody>
      </p:sp>
      <p:sp>
        <p:nvSpPr>
          <p:cNvPr id="4" name="TextBox 3"/>
          <p:cNvSpPr txBox="1"/>
          <p:nvPr/>
        </p:nvSpPr>
        <p:spPr>
          <a:xfrm>
            <a:off x="875071" y="1612492"/>
            <a:ext cx="10135052" cy="6001643"/>
          </a:xfrm>
          <a:prstGeom prst="rect">
            <a:avLst/>
          </a:prstGeom>
          <a:noFill/>
        </p:spPr>
        <p:txBody>
          <a:bodyPr wrap="square" rtlCol="0">
            <a:spAutoFit/>
          </a:bodyPr>
          <a:lstStyle/>
          <a:p>
            <a:r>
              <a:rPr lang="en-GB" sz="2400" b="1" dirty="0" smtClean="0">
                <a:solidFill>
                  <a:srgbClr val="002060"/>
                </a:solidFill>
                <a:latin typeface="Calibri" panose="020F0502020204030204" pitchFamily="34" charset="0"/>
                <a:cs typeface="Calibri" panose="020F0502020204030204" pitchFamily="34" charset="0"/>
              </a:rPr>
              <a:t>Starts at the ‘preparing your report’ stage.</a:t>
            </a:r>
          </a:p>
          <a:p>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What support does the child need to participate?</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How can you best capture the child’s views in addition to reflecting them in your report?</a:t>
            </a:r>
          </a:p>
          <a:p>
            <a:pPr marL="342900" indent="-342900">
              <a:buFont typeface="Arial" panose="020B0604020202020204" pitchFamily="34" charset="0"/>
              <a:buChar char="•"/>
            </a:pPr>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Who has the right to attend? Who should be invited?</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Are special arrangements needed? e.g. participants kept apart</a:t>
            </a:r>
          </a:p>
          <a:p>
            <a:endParaRPr lang="en-GB" sz="2400" dirty="0" smtClean="0">
              <a:solidFill>
                <a:srgbClr val="002060"/>
              </a:solidFill>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78585030"/>
      </p:ext>
    </p:extLst>
  </p:cSld>
  <p:clrMapOvr>
    <a:masterClrMapping/>
  </p:clrMapOvr>
  <mc:AlternateContent xmlns:mc="http://schemas.openxmlformats.org/markup-compatibility/2006" xmlns:p14="http://schemas.microsoft.com/office/powerpoint/2010/main">
    <mc:Choice Requires="p14">
      <p:transition spd="slow" p14:dur="2000" advTm="59415"/>
    </mc:Choice>
    <mc:Fallback xmlns="">
      <p:transition spd="slow" advTm="5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613" y="521110"/>
            <a:ext cx="9828044"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Preparation- devices, data and support</a:t>
            </a:r>
            <a:endParaRPr lang="en-GB" sz="3200" dirty="0">
              <a:solidFill>
                <a:srgbClr val="002060"/>
              </a:solidFill>
              <a:latin typeface="Kristen ITC" panose="03050502040202030202" pitchFamily="66" charset="0"/>
            </a:endParaRPr>
          </a:p>
        </p:txBody>
      </p:sp>
      <p:sp>
        <p:nvSpPr>
          <p:cNvPr id="4" name="TextBox 3"/>
          <p:cNvSpPr txBox="1"/>
          <p:nvPr/>
        </p:nvSpPr>
        <p:spPr>
          <a:xfrm>
            <a:off x="904569" y="1670181"/>
            <a:ext cx="10105554" cy="4154984"/>
          </a:xfrm>
          <a:prstGeom prst="rect">
            <a:avLst/>
          </a:prstGeom>
          <a:noFill/>
        </p:spPr>
        <p:txBody>
          <a:bodyPr wrap="square" rtlCol="0">
            <a:spAutoFit/>
          </a:bodyPr>
          <a:lstStyle/>
          <a:p>
            <a:r>
              <a:rPr lang="en-GB" sz="2400" b="1" dirty="0" smtClean="0">
                <a:solidFill>
                  <a:srgbClr val="002060"/>
                </a:solidFill>
                <a:latin typeface="Calibri" panose="020F0502020204030204" pitchFamily="34" charset="0"/>
                <a:cs typeface="Calibri" panose="020F0502020204030204" pitchFamily="34" charset="0"/>
              </a:rPr>
              <a:t>If you are recommending a hearing check  at the earliest opportunity</a:t>
            </a:r>
            <a:r>
              <a:rPr lang="en-GB" sz="2400" dirty="0" smtClean="0">
                <a:solidFill>
                  <a:srgbClr val="00206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What devices are available for those attending?</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Is there a broadband connection/data package?</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Is everyone confident using the platform offered for the hearing?</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What support will be needed before, during and after the hearing?</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98332755"/>
      </p:ext>
    </p:extLst>
  </p:cSld>
  <p:clrMapOvr>
    <a:masterClrMapping/>
  </p:clrMapOvr>
  <mc:AlternateContent xmlns:mc="http://schemas.openxmlformats.org/markup-compatibility/2006" xmlns:p14="http://schemas.microsoft.com/office/powerpoint/2010/main">
    <mc:Choice Requires="p14">
      <p:transition spd="slow" p14:dur="2000" advTm="36765"/>
    </mc:Choice>
    <mc:Fallback xmlns="">
      <p:transition spd="slow" advTm="3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1110" y="560440"/>
            <a:ext cx="8917859"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Recent developments</a:t>
            </a:r>
            <a:endParaRPr lang="en-GB" sz="3200" dirty="0">
              <a:solidFill>
                <a:srgbClr val="002060"/>
              </a:solidFill>
              <a:latin typeface="Kristen ITC" panose="03050502040202030202" pitchFamily="66" charset="0"/>
            </a:endParaRPr>
          </a:p>
        </p:txBody>
      </p:sp>
      <p:sp>
        <p:nvSpPr>
          <p:cNvPr id="4" name="TextBox 3"/>
          <p:cNvSpPr txBox="1"/>
          <p:nvPr/>
        </p:nvSpPr>
        <p:spPr>
          <a:xfrm>
            <a:off x="727587" y="1641987"/>
            <a:ext cx="8878529" cy="3046988"/>
          </a:xfrm>
          <a:prstGeom prst="rect">
            <a:avLst/>
          </a:prstGeom>
          <a:noFill/>
        </p:spPr>
        <p:txBody>
          <a:bodyPr wrap="square" rtlCol="0">
            <a:spAutoFit/>
          </a:bodyPr>
          <a:lstStyle/>
          <a:p>
            <a:r>
              <a:rPr lang="en-GB" sz="2400" b="1" dirty="0" smtClean="0">
                <a:solidFill>
                  <a:srgbClr val="FF0000"/>
                </a:solidFill>
                <a:latin typeface="Calibri" panose="020F0502020204030204" pitchFamily="34" charset="0"/>
                <a:cs typeface="Calibri" panose="020F0502020204030204" pitchFamily="34" charset="0"/>
              </a:rPr>
              <a:t>RAVHI</a:t>
            </a:r>
            <a:r>
              <a:rPr lang="en-GB" sz="2400" dirty="0" smtClean="0">
                <a:solidFill>
                  <a:srgbClr val="002060"/>
                </a:solidFill>
                <a:latin typeface="Calibri" panose="020F0502020204030204" pitchFamily="34" charset="0"/>
                <a:cs typeface="Calibri" panose="020F0502020204030204" pitchFamily="34" charset="0"/>
              </a:rPr>
              <a:t> the Robot</a:t>
            </a:r>
          </a:p>
          <a:p>
            <a:r>
              <a:rPr lang="en-GB" sz="2400" dirty="0" smtClean="0">
                <a:solidFill>
                  <a:srgbClr val="FF0000"/>
                </a:solidFill>
                <a:latin typeface="Calibri" panose="020F0502020204030204" pitchFamily="34" charset="0"/>
                <a:cs typeface="Calibri" panose="020F0502020204030204" pitchFamily="34" charset="0"/>
              </a:rPr>
              <a:t>R</a:t>
            </a:r>
            <a:r>
              <a:rPr lang="en-GB" sz="2400" dirty="0" smtClean="0">
                <a:solidFill>
                  <a:srgbClr val="002060"/>
                </a:solidFill>
                <a:latin typeface="Calibri" panose="020F0502020204030204" pitchFamily="34" charset="0"/>
                <a:cs typeface="Calibri" panose="020F0502020204030204" pitchFamily="34" charset="0"/>
              </a:rPr>
              <a:t>emote </a:t>
            </a:r>
            <a:r>
              <a:rPr lang="en-GB" sz="2400" dirty="0" smtClean="0">
                <a:solidFill>
                  <a:srgbClr val="FF0000"/>
                </a:solidFill>
                <a:latin typeface="Calibri" panose="020F0502020204030204" pitchFamily="34" charset="0"/>
                <a:cs typeface="Calibri" panose="020F0502020204030204" pitchFamily="34" charset="0"/>
              </a:rPr>
              <a:t>A</a:t>
            </a:r>
            <a:r>
              <a:rPr lang="en-GB" sz="2400" dirty="0" smtClean="0">
                <a:solidFill>
                  <a:srgbClr val="002060"/>
                </a:solidFill>
                <a:latin typeface="Calibri" panose="020F0502020204030204" pitchFamily="34" charset="0"/>
                <a:cs typeface="Calibri" panose="020F0502020204030204" pitchFamily="34" charset="0"/>
              </a:rPr>
              <a:t>ccess </a:t>
            </a:r>
            <a:r>
              <a:rPr lang="en-GB" sz="2400" dirty="0" smtClean="0">
                <a:solidFill>
                  <a:srgbClr val="FF0000"/>
                </a:solidFill>
                <a:latin typeface="Calibri" panose="020F0502020204030204" pitchFamily="34" charset="0"/>
                <a:cs typeface="Calibri" panose="020F0502020204030204" pitchFamily="34" charset="0"/>
              </a:rPr>
              <a:t>V</a:t>
            </a:r>
            <a:r>
              <a:rPr lang="en-GB" sz="2400" dirty="0" smtClean="0">
                <a:solidFill>
                  <a:srgbClr val="002060"/>
                </a:solidFill>
                <a:latin typeface="Calibri" panose="020F0502020204030204" pitchFamily="34" charset="0"/>
                <a:cs typeface="Calibri" panose="020F0502020204030204" pitchFamily="34" charset="0"/>
              </a:rPr>
              <a:t>irtual </a:t>
            </a:r>
            <a:r>
              <a:rPr lang="en-GB" sz="2400" dirty="0" smtClean="0">
                <a:solidFill>
                  <a:srgbClr val="FF0000"/>
                </a:solidFill>
                <a:latin typeface="Calibri" panose="020F0502020204030204" pitchFamily="34" charset="0"/>
                <a:cs typeface="Calibri" panose="020F0502020204030204" pitchFamily="34" charset="0"/>
              </a:rPr>
              <a:t>H</a:t>
            </a:r>
            <a:r>
              <a:rPr lang="en-GB" sz="2400" dirty="0" smtClean="0">
                <a:solidFill>
                  <a:srgbClr val="002060"/>
                </a:solidFill>
                <a:latin typeface="Calibri" panose="020F0502020204030204" pitchFamily="34" charset="0"/>
                <a:cs typeface="Calibri" panose="020F0502020204030204" pitchFamily="34" charset="0"/>
              </a:rPr>
              <a:t>earings </a:t>
            </a:r>
            <a:r>
              <a:rPr lang="en-GB" sz="2400" dirty="0" smtClean="0">
                <a:solidFill>
                  <a:srgbClr val="FF0000"/>
                </a:solidFill>
                <a:latin typeface="Calibri" panose="020F0502020204030204" pitchFamily="34" charset="0"/>
                <a:cs typeface="Calibri" panose="020F0502020204030204" pitchFamily="34" charset="0"/>
              </a:rPr>
              <a:t>I</a:t>
            </a:r>
            <a:r>
              <a:rPr lang="en-GB" sz="2400" dirty="0" smtClean="0">
                <a:solidFill>
                  <a:srgbClr val="002060"/>
                </a:solidFill>
                <a:latin typeface="Calibri" panose="020F0502020204030204" pitchFamily="34" charset="0"/>
                <a:cs typeface="Calibri" panose="020F0502020204030204" pitchFamily="34" charset="0"/>
              </a:rPr>
              <a:t>nterface</a:t>
            </a:r>
          </a:p>
          <a:p>
            <a:endParaRPr lang="en-GB" sz="2400" dirty="0">
              <a:solidFill>
                <a:srgbClr val="002060"/>
              </a:solidFill>
              <a:latin typeface="Calibri" panose="020F0502020204030204" pitchFamily="34" charset="0"/>
              <a:cs typeface="Calibri" panose="020F0502020204030204" pitchFamily="34" charset="0"/>
            </a:endParaRPr>
          </a:p>
          <a:p>
            <a:r>
              <a:rPr lang="en-GB" sz="2400" dirty="0" smtClean="0">
                <a:solidFill>
                  <a:srgbClr val="002060"/>
                </a:solidFill>
                <a:latin typeface="Calibri" panose="020F0502020204030204" pitchFamily="34" charset="0"/>
                <a:cs typeface="Calibri" panose="020F0502020204030204" pitchFamily="34" charset="0"/>
                <a:hlinkClick r:id="rId5"/>
              </a:rPr>
              <a:t>www.scra.gov.uk</a:t>
            </a:r>
            <a:r>
              <a:rPr lang="en-GB" sz="2400" dirty="0" smtClean="0">
                <a:solidFill>
                  <a:srgbClr val="002060"/>
                </a:solidFill>
                <a:latin typeface="Calibri" panose="020F0502020204030204" pitchFamily="34" charset="0"/>
                <a:cs typeface="Calibri" panose="020F0502020204030204" pitchFamily="34" charset="0"/>
              </a:rPr>
              <a:t> </a:t>
            </a:r>
          </a:p>
          <a:p>
            <a:endParaRPr lang="en-GB" sz="2400" dirty="0">
              <a:solidFill>
                <a:srgbClr val="002060"/>
              </a:solidFill>
              <a:latin typeface="Calibri" panose="020F0502020204030204" pitchFamily="34" charset="0"/>
              <a:cs typeface="Calibri" panose="020F0502020204030204" pitchFamily="34" charset="0"/>
            </a:endParaRPr>
          </a:p>
          <a:p>
            <a:r>
              <a:rPr lang="en-GB" sz="2400" dirty="0" smtClean="0">
                <a:solidFill>
                  <a:srgbClr val="002060"/>
                </a:solidFill>
                <a:latin typeface="Calibri" panose="020F0502020204030204" pitchFamily="34" charset="0"/>
                <a:cs typeface="Calibri" panose="020F0502020204030204" pitchFamily="34" charset="0"/>
              </a:rPr>
              <a:t>Virtual Hearing Receptionists</a:t>
            </a:r>
          </a:p>
          <a:p>
            <a:endParaRPr lang="en-GB" sz="2400" dirty="0">
              <a:solidFill>
                <a:srgbClr val="002060"/>
              </a:solidFill>
              <a:latin typeface="Calibri" panose="020F0502020204030204" pitchFamily="34" charset="0"/>
              <a:cs typeface="Calibri" panose="020F0502020204030204" pitchFamily="34" charset="0"/>
            </a:endParaRPr>
          </a:p>
          <a:p>
            <a:r>
              <a:rPr lang="en-GB" sz="2400" dirty="0" smtClean="0">
                <a:solidFill>
                  <a:srgbClr val="002060"/>
                </a:solidFill>
                <a:latin typeface="Calibri" panose="020F0502020204030204" pitchFamily="34" charset="0"/>
                <a:cs typeface="Calibri" panose="020F0502020204030204" pitchFamily="34" charset="0"/>
              </a:rPr>
              <a:t>Hearing Information Packs (HIPs)</a:t>
            </a:r>
            <a:endParaRPr lang="en-GB" sz="2400" dirty="0">
              <a:solidFill>
                <a:srgbClr val="002060"/>
              </a:solidFill>
              <a:latin typeface="Calibri" panose="020F0502020204030204" pitchFamily="34" charset="0"/>
              <a:cs typeface="Calibri" panose="020F0502020204030204" pitchFamily="34" charset="0"/>
            </a:endParaRPr>
          </a:p>
        </p:txBody>
      </p:sp>
      <p:pic>
        <p:nvPicPr>
          <p:cNvPr id="5" name="Picture 4" descr="https://www.scra.gov.uk/wp-content/uploads/2021/02/RAVHI-the-robot-e1613988797528-220x300.png"/>
          <p:cNvPicPr/>
          <p:nvPr/>
        </p:nvPicPr>
        <p:blipFill>
          <a:blip r:embed="rId6">
            <a:extLst>
              <a:ext uri="{28A0092B-C50C-407E-A947-70E740481C1C}">
                <a14:useLocalDpi xmlns:a14="http://schemas.microsoft.com/office/drawing/2010/main" val="0"/>
              </a:ext>
            </a:extLst>
          </a:blip>
          <a:srcRect/>
          <a:stretch>
            <a:fillRect/>
          </a:stretch>
        </p:blipFill>
        <p:spPr bwMode="auto">
          <a:xfrm>
            <a:off x="7629831" y="872233"/>
            <a:ext cx="2831691" cy="3581780"/>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653561"/>
      </p:ext>
    </p:extLst>
  </p:cSld>
  <p:clrMapOvr>
    <a:masterClrMapping/>
  </p:clrMapOvr>
  <mc:AlternateContent xmlns:mc="http://schemas.openxmlformats.org/markup-compatibility/2006" xmlns:p14="http://schemas.microsoft.com/office/powerpoint/2010/main">
    <mc:Choice Requires="p14">
      <p:transition spd="slow" p14:dur="2000" advTm="29093"/>
    </mc:Choice>
    <mc:Fallback xmlns="">
      <p:transition spd="slow" advTm="2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8594" y="452284"/>
            <a:ext cx="9651062" cy="584775"/>
          </a:xfrm>
          <a:prstGeom prst="rect">
            <a:avLst/>
          </a:prstGeom>
          <a:noFill/>
        </p:spPr>
        <p:txBody>
          <a:bodyPr wrap="square" rtlCol="0">
            <a:spAutoFit/>
          </a:bodyPr>
          <a:lstStyle/>
          <a:p>
            <a:r>
              <a:rPr lang="en-GB" sz="3200" dirty="0" smtClean="0">
                <a:solidFill>
                  <a:srgbClr val="002060"/>
                </a:solidFill>
                <a:latin typeface="Kristen ITC" panose="03050502040202030202" pitchFamily="66" charset="0"/>
              </a:rPr>
              <a:t>What format will work best?</a:t>
            </a:r>
            <a:endParaRPr lang="en-GB" sz="3200" dirty="0">
              <a:solidFill>
                <a:srgbClr val="002060"/>
              </a:solidFill>
              <a:latin typeface="Kristen ITC" panose="03050502040202030202" pitchFamily="66" charset="0"/>
            </a:endParaRPr>
          </a:p>
        </p:txBody>
      </p:sp>
      <p:sp>
        <p:nvSpPr>
          <p:cNvPr id="4" name="TextBox 3"/>
          <p:cNvSpPr txBox="1"/>
          <p:nvPr/>
        </p:nvSpPr>
        <p:spPr>
          <a:xfrm>
            <a:off x="1170039" y="1484671"/>
            <a:ext cx="10255045" cy="4216539"/>
          </a:xfrm>
          <a:prstGeom prst="rect">
            <a:avLst/>
          </a:prstGeom>
          <a:noFill/>
        </p:spPr>
        <p:txBody>
          <a:bodyPr wrap="square" rtlCol="0">
            <a:spAutoFit/>
          </a:bodyPr>
          <a:lstStyle/>
          <a:p>
            <a:r>
              <a:rPr lang="en-GB" sz="2800" b="1" dirty="0" smtClean="0">
                <a:solidFill>
                  <a:srgbClr val="002060"/>
                </a:solidFill>
                <a:latin typeface="Calibri" panose="020F0502020204030204" pitchFamily="34" charset="0"/>
                <a:cs typeface="Calibri" panose="020F0502020204030204" pitchFamily="34" charset="0"/>
              </a:rPr>
              <a:t>What best suits the child and family at this time?</a:t>
            </a:r>
          </a:p>
          <a:p>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F</a:t>
            </a:r>
            <a:r>
              <a:rPr lang="en-GB" sz="2400" dirty="0" smtClean="0">
                <a:solidFill>
                  <a:srgbClr val="002060"/>
                </a:solidFill>
                <a:latin typeface="Calibri" panose="020F0502020204030204" pitchFamily="34" charset="0"/>
                <a:cs typeface="Calibri" panose="020F0502020204030204" pitchFamily="34" charset="0"/>
              </a:rPr>
              <a:t>ace to face (F2F ) </a:t>
            </a:r>
            <a:r>
              <a:rPr lang="en-GB" sz="2400" dirty="0" smtClean="0">
                <a:solidFill>
                  <a:srgbClr val="002060"/>
                </a:solidFill>
                <a:latin typeface="Calibri" panose="020F0502020204030204" pitchFamily="34" charset="0"/>
                <a:cs typeface="Calibri" panose="020F0502020204030204" pitchFamily="34" charset="0"/>
              </a:rPr>
              <a:t>hearing?</a:t>
            </a:r>
          </a:p>
          <a:p>
            <a:endParaRPr lang="en-GB"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Will </a:t>
            </a:r>
            <a:r>
              <a:rPr lang="en-GB" sz="2400" dirty="0" smtClean="0">
                <a:solidFill>
                  <a:srgbClr val="002060"/>
                </a:solidFill>
                <a:latin typeface="Calibri" panose="020F0502020204030204" pitchFamily="34" charset="0"/>
                <a:cs typeface="Calibri" panose="020F0502020204030204" pitchFamily="34" charset="0"/>
              </a:rPr>
              <a:t>2 (or more) rooms be needed to accommodate all parties safely?</a:t>
            </a:r>
          </a:p>
          <a:p>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Blended hearing –some attending </a:t>
            </a:r>
            <a:r>
              <a:rPr lang="en-GB" sz="2400" dirty="0">
                <a:solidFill>
                  <a:srgbClr val="002060"/>
                </a:solidFill>
                <a:latin typeface="Calibri" panose="020F0502020204030204" pitchFamily="34" charset="0"/>
                <a:cs typeface="Calibri" panose="020F0502020204030204" pitchFamily="34" charset="0"/>
              </a:rPr>
              <a:t>virtually with others being in </a:t>
            </a:r>
            <a:r>
              <a:rPr lang="en-GB" sz="2400" dirty="0" smtClean="0">
                <a:solidFill>
                  <a:srgbClr val="002060"/>
                </a:solidFill>
                <a:latin typeface="Calibri" panose="020F0502020204030204" pitchFamily="34" charset="0"/>
                <a:cs typeface="Calibri" panose="020F0502020204030204" pitchFamily="34" charset="0"/>
              </a:rPr>
              <a:t>the </a:t>
            </a:r>
            <a:r>
              <a:rPr lang="en-GB" sz="2400" dirty="0">
                <a:solidFill>
                  <a:srgbClr val="002060"/>
                </a:solidFill>
                <a:latin typeface="Calibri" panose="020F0502020204030204" pitchFamily="34" charset="0"/>
                <a:cs typeface="Calibri" panose="020F0502020204030204" pitchFamily="34" charset="0"/>
              </a:rPr>
              <a:t>hearing </a:t>
            </a:r>
            <a:r>
              <a:rPr lang="en-GB" sz="2400" dirty="0" smtClean="0">
                <a:solidFill>
                  <a:srgbClr val="002060"/>
                </a:solidFill>
                <a:latin typeface="Calibri" panose="020F0502020204030204" pitchFamily="34" charset="0"/>
                <a:cs typeface="Calibri" panose="020F0502020204030204" pitchFamily="34" charset="0"/>
              </a:rPr>
              <a:t>room?</a:t>
            </a:r>
          </a:p>
          <a:p>
            <a:pPr marL="342900" indent="-34290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smtClean="0">
                <a:solidFill>
                  <a:srgbClr val="002060"/>
                </a:solidFill>
                <a:latin typeface="Calibri" panose="020F0502020204030204" pitchFamily="34" charset="0"/>
                <a:cs typeface="Calibri" panose="020F0502020204030204" pitchFamily="34" charset="0"/>
              </a:rPr>
              <a:t>Virtual hearing- all participants on-line</a:t>
            </a:r>
          </a:p>
          <a:p>
            <a:endParaRPr lang="en-GB" sz="2400" dirty="0" smtClean="0">
              <a:solidFill>
                <a:srgbClr val="002060"/>
              </a:solidFill>
              <a:latin typeface="Calibri" panose="020F0502020204030204" pitchFamily="34" charset="0"/>
              <a:cs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2257836"/>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spd="slow" advTm="3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5.3|22.2|17.6|0.4|0.6"/>
</p:tagLst>
</file>

<file path=ppt/tags/tag2.xml><?xml version="1.0" encoding="utf-8"?>
<p:tagLst xmlns:a="http://schemas.openxmlformats.org/drawingml/2006/main" xmlns:r="http://schemas.openxmlformats.org/officeDocument/2006/relationships" xmlns:p="http://schemas.openxmlformats.org/presentationml/2006/main">
  <p:tag name="TIMING" val="|7.8|3.1|12.5|10"/>
</p:tagLst>
</file>

<file path=ppt/tags/tag3.xml><?xml version="1.0" encoding="utf-8"?>
<p:tagLst xmlns:a="http://schemas.openxmlformats.org/drawingml/2006/main" xmlns:r="http://schemas.openxmlformats.org/officeDocument/2006/relationships" xmlns:p="http://schemas.openxmlformats.org/presentationml/2006/main">
  <p:tag name="TIMING" val="|13.1|23.7|11.7"/>
</p:tagLst>
</file>

<file path=ppt/tags/tag4.xml><?xml version="1.0" encoding="utf-8"?>
<p:tagLst xmlns:a="http://schemas.openxmlformats.org/drawingml/2006/main" xmlns:r="http://schemas.openxmlformats.org/officeDocument/2006/relationships" xmlns:p="http://schemas.openxmlformats.org/presentationml/2006/main">
  <p:tag name="TIMING" val="|10|6.2|3.3|2.9|3.8|4.9|7.7|1"/>
</p:tagLst>
</file>

<file path=ppt/theme/theme1.xml><?xml version="1.0" encoding="utf-8"?>
<a:theme xmlns:a="http://schemas.openxmlformats.org/drawingml/2006/main" name="StockLayouts Investment Advisor FN019">
  <a:themeElements>
    <a:clrScheme name="Custom 1">
      <a:dk1>
        <a:sysClr val="windowText" lastClr="000000"/>
      </a:dk1>
      <a:lt1>
        <a:sysClr val="window" lastClr="FFFFFF"/>
      </a:lt1>
      <a:dk2>
        <a:srgbClr val="5F6A6E"/>
      </a:dk2>
      <a:lt2>
        <a:srgbClr val="B7AFA1"/>
      </a:lt2>
      <a:accent1>
        <a:srgbClr val="D8C884"/>
      </a:accent1>
      <a:accent2>
        <a:srgbClr val="AFAD6F"/>
      </a:accent2>
      <a:accent3>
        <a:srgbClr val="C26C4A"/>
      </a:accent3>
      <a:accent4>
        <a:srgbClr val="5F6A6E"/>
      </a:accent4>
      <a:accent5>
        <a:srgbClr val="9AB1BA"/>
      </a:accent5>
      <a:accent6>
        <a:srgbClr val="7030A0"/>
      </a:accent6>
      <a:hlink>
        <a:srgbClr val="0000FF"/>
      </a:hlink>
      <a:folHlink>
        <a:srgbClr val="800080"/>
      </a:folHlink>
    </a:clrScheme>
    <a:fontScheme name="Custom 2">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2652</TotalTime>
  <Words>3931</Words>
  <Application>Microsoft Office PowerPoint</Application>
  <PresentationFormat>Widescreen</PresentationFormat>
  <Paragraphs>556</Paragraphs>
  <Slides>50</Slides>
  <Notes>38</Notes>
  <HiddenSlides>0</HiddenSlides>
  <MMClips>49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Arial</vt:lpstr>
      <vt:lpstr>Arial Narrow</vt:lpstr>
      <vt:lpstr>Calibri</vt:lpstr>
      <vt:lpstr>Helvetica Neue</vt:lpstr>
      <vt:lpstr>Kristen ITC</vt:lpstr>
      <vt:lpstr>Times New Roman</vt:lpstr>
      <vt:lpstr>Waiting for the Sunrise</vt:lpstr>
      <vt:lpstr>Wingdings</vt:lpstr>
      <vt:lpstr>StockLayouts Investment Advisor FN019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Minimum Intervention        No order principle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Adams</dc:creator>
  <cp:lastModifiedBy>Hunt M (Melissa)</cp:lastModifiedBy>
  <cp:revision>107</cp:revision>
  <dcterms:created xsi:type="dcterms:W3CDTF">2021-02-02T11:53:12Z</dcterms:created>
  <dcterms:modified xsi:type="dcterms:W3CDTF">2022-03-01T16:16:14Z</dcterms:modified>
</cp:coreProperties>
</file>