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webextensions/webextension1.xml" ContentType="application/vnd.ms-office.webextension+xml"/>
  <Override PartName="/ppt/webextensions/webextension2.xml" ContentType="application/vnd.ms-office.webextension+xml"/>
  <Override PartName="/ppt/webextensions/webextension3.xml" ContentType="application/vnd.ms-office.webextension+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59" r:id="rId4"/>
    <p:sldId id="257" r:id="rId5"/>
    <p:sldId id="260" r:id="rId6"/>
    <p:sldId id="261" r:id="rId7"/>
    <p:sldId id="262" r:id="rId8"/>
    <p:sldId id="263" r:id="rId9"/>
    <p:sldId id="265" r:id="rId10"/>
    <p:sldId id="266" r:id="rId11"/>
    <p:sldId id="268" r:id="rId12"/>
    <p:sldId id="264" r:id="rId13"/>
    <p:sldId id="267" r:id="rId14"/>
    <p:sldId id="269" r:id="rId15"/>
    <p:sldId id="270" r:id="rId16"/>
    <p:sldId id="273" r:id="rId17"/>
    <p:sldId id="274" r:id="rId18"/>
    <p:sldId id="271" r:id="rId19"/>
    <p:sldId id="272"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1E8D8B-3515-4F74-9EA7-B8AC31BADC4B}" v="20" dt="2024-07-02T13:30:55.8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2456" autoAdjust="0"/>
  </p:normalViewPr>
  <p:slideViewPr>
    <p:cSldViewPr snapToGrid="0">
      <p:cViewPr varScale="1">
        <p:scale>
          <a:sx n="48" d="100"/>
          <a:sy n="48" d="100"/>
        </p:scale>
        <p:origin x="1364" y="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F7F744-D664-4973-A4C7-FC2CAFEC0E7B}" type="datetimeFigureOut">
              <a:rPr lang="en-GB" smtClean="0"/>
              <a:t>19/07/2024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5F130D-DE8D-4B3D-8DBF-324752C76BAC}" type="slidenum">
              <a:rPr lang="en-GB" smtClean="0"/>
              <a:t>‹#›</a:t>
            </a:fld>
            <a:endParaRPr lang="en-GB"/>
          </a:p>
        </p:txBody>
      </p:sp>
    </p:spTree>
    <p:extLst>
      <p:ext uri="{BB962C8B-B14F-4D97-AF65-F5344CB8AC3E}">
        <p14:creationId xmlns:p14="http://schemas.microsoft.com/office/powerpoint/2010/main" val="1045673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following slides complement the new Guide to Referral to the Children’s Reporter. </a:t>
            </a:r>
          </a:p>
          <a:p>
            <a:endParaRPr lang="en-GB" dirty="0"/>
          </a:p>
          <a:p>
            <a:r>
              <a:rPr lang="en-GB" dirty="0"/>
              <a:t>This is a refresh of the initial CHIP Guidance document that was published in August 2015, the 2015 Guidance has been updated to be more accessible and also to be easier to follow. </a:t>
            </a:r>
          </a:p>
        </p:txBody>
      </p:sp>
      <p:sp>
        <p:nvSpPr>
          <p:cNvPr id="4" name="Slide Number Placeholder 3"/>
          <p:cNvSpPr>
            <a:spLocks noGrp="1"/>
          </p:cNvSpPr>
          <p:nvPr>
            <p:ph type="sldNum" sz="quarter" idx="5"/>
          </p:nvPr>
        </p:nvSpPr>
        <p:spPr/>
        <p:txBody>
          <a:bodyPr/>
          <a:lstStyle/>
          <a:p>
            <a:fld id="{9B5F130D-DE8D-4B3D-8DBF-324752C76BAC}" type="slidenum">
              <a:rPr lang="en-GB" smtClean="0"/>
              <a:t>1</a:t>
            </a:fld>
            <a:endParaRPr lang="en-GB"/>
          </a:p>
        </p:txBody>
      </p:sp>
    </p:spTree>
    <p:extLst>
      <p:ext uri="{BB962C8B-B14F-4D97-AF65-F5344CB8AC3E}">
        <p14:creationId xmlns:p14="http://schemas.microsoft.com/office/powerpoint/2010/main" val="1224149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will see from this slide that a similar duty is placed upon the police.</a:t>
            </a:r>
          </a:p>
        </p:txBody>
      </p:sp>
      <p:sp>
        <p:nvSpPr>
          <p:cNvPr id="4" name="Slide Number Placeholder 3"/>
          <p:cNvSpPr>
            <a:spLocks noGrp="1"/>
          </p:cNvSpPr>
          <p:nvPr>
            <p:ph type="sldNum" sz="quarter" idx="5"/>
          </p:nvPr>
        </p:nvSpPr>
        <p:spPr/>
        <p:txBody>
          <a:bodyPr/>
          <a:lstStyle/>
          <a:p>
            <a:fld id="{9B5F130D-DE8D-4B3D-8DBF-324752C76BAC}" type="slidenum">
              <a:rPr lang="en-GB" smtClean="0"/>
              <a:t>10</a:t>
            </a:fld>
            <a:endParaRPr lang="en-GB"/>
          </a:p>
        </p:txBody>
      </p:sp>
    </p:spTree>
    <p:extLst>
      <p:ext uri="{BB962C8B-B14F-4D97-AF65-F5344CB8AC3E}">
        <p14:creationId xmlns:p14="http://schemas.microsoft.com/office/powerpoint/2010/main" val="32676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legal test for making a referral is contained in Part 6 of the Children’s Hearings (Scotland) Act 2011 and is set out here-</a:t>
            </a:r>
          </a:p>
          <a:p>
            <a:r>
              <a:rPr lang="en-GB" dirty="0"/>
              <a:t>That is that the child the child is in need of protection, guidance, treatment or control  </a:t>
            </a:r>
            <a:r>
              <a:rPr lang="en-GB" b="1" dirty="0"/>
              <a:t>and</a:t>
            </a:r>
            <a:r>
              <a:rPr lang="en-GB" dirty="0"/>
              <a:t>  that it might be necessary for a Compulsory Supervision Order to be made in relation to the child. </a:t>
            </a:r>
          </a:p>
          <a:p>
            <a:endParaRPr lang="en-GB" dirty="0"/>
          </a:p>
          <a:p>
            <a:r>
              <a:rPr lang="en-GB" dirty="0"/>
              <a:t>Both elements of the test require to be met in order for a children’s hearing to be arranged. </a:t>
            </a:r>
          </a:p>
          <a:p>
            <a:endParaRPr lang="en-GB" dirty="0"/>
          </a:p>
        </p:txBody>
      </p:sp>
      <p:sp>
        <p:nvSpPr>
          <p:cNvPr id="4" name="Slide Number Placeholder 3"/>
          <p:cNvSpPr>
            <a:spLocks noGrp="1"/>
          </p:cNvSpPr>
          <p:nvPr>
            <p:ph type="sldNum" sz="quarter" idx="5"/>
          </p:nvPr>
        </p:nvSpPr>
        <p:spPr/>
        <p:txBody>
          <a:bodyPr/>
          <a:lstStyle/>
          <a:p>
            <a:fld id="{9B5F130D-DE8D-4B3D-8DBF-324752C76BAC}" type="slidenum">
              <a:rPr lang="en-GB" smtClean="0"/>
              <a:t>11</a:t>
            </a:fld>
            <a:endParaRPr lang="en-GB"/>
          </a:p>
        </p:txBody>
      </p:sp>
    </p:spTree>
    <p:extLst>
      <p:ext uri="{BB962C8B-B14F-4D97-AF65-F5344CB8AC3E}">
        <p14:creationId xmlns:p14="http://schemas.microsoft.com/office/powerpoint/2010/main" val="577496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considering whether or not to make a referral, a key question to ask is whether voluntary engagement with services is meeting the child’s needs or will voluntary engagement alone be likely to meet the child’s needs.</a:t>
            </a:r>
          </a:p>
          <a:p>
            <a:endParaRPr lang="en-GB" dirty="0"/>
          </a:p>
          <a:p>
            <a:r>
              <a:rPr lang="en-GB" dirty="0"/>
              <a:t>The GIRFEC framework should be used when assessing the child’s wellbeing with consideration of the 8 SHANARRI indicators listed here.</a:t>
            </a:r>
          </a:p>
        </p:txBody>
      </p:sp>
      <p:sp>
        <p:nvSpPr>
          <p:cNvPr id="4" name="Slide Number Placeholder 3"/>
          <p:cNvSpPr>
            <a:spLocks noGrp="1"/>
          </p:cNvSpPr>
          <p:nvPr>
            <p:ph type="sldNum" sz="quarter" idx="5"/>
          </p:nvPr>
        </p:nvSpPr>
        <p:spPr/>
        <p:txBody>
          <a:bodyPr/>
          <a:lstStyle/>
          <a:p>
            <a:fld id="{9B5F130D-DE8D-4B3D-8DBF-324752C76BAC}" type="slidenum">
              <a:rPr lang="en-GB" smtClean="0"/>
              <a:t>12</a:t>
            </a:fld>
            <a:endParaRPr lang="en-GB"/>
          </a:p>
        </p:txBody>
      </p:sp>
    </p:spTree>
    <p:extLst>
      <p:ext uri="{BB962C8B-B14F-4D97-AF65-F5344CB8AC3E}">
        <p14:creationId xmlns:p14="http://schemas.microsoft.com/office/powerpoint/2010/main" val="4090024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Statutory intervention in the life of a child is a serious step that should never be taken lightly. </a:t>
            </a:r>
          </a:p>
          <a:p>
            <a:endParaRPr lang="en-GB" dirty="0"/>
          </a:p>
          <a:p>
            <a:r>
              <a:rPr lang="en-GB" dirty="0"/>
              <a:t>Referral to the reporter can lead to a children’s hearing taking place and may end with the child being placed on a compulsory supervision order which the child and their family must comply with- whether they want to or not.</a:t>
            </a:r>
          </a:p>
        </p:txBody>
      </p:sp>
      <p:sp>
        <p:nvSpPr>
          <p:cNvPr id="4" name="Slide Number Placeholder 3"/>
          <p:cNvSpPr>
            <a:spLocks noGrp="1"/>
          </p:cNvSpPr>
          <p:nvPr>
            <p:ph type="sldNum" sz="quarter" idx="5"/>
          </p:nvPr>
        </p:nvSpPr>
        <p:spPr/>
        <p:txBody>
          <a:bodyPr/>
          <a:lstStyle/>
          <a:p>
            <a:fld id="{9B5F130D-DE8D-4B3D-8DBF-324752C76BAC}" type="slidenum">
              <a:rPr lang="en-GB" smtClean="0"/>
              <a:t>13</a:t>
            </a:fld>
            <a:endParaRPr lang="en-GB"/>
          </a:p>
        </p:txBody>
      </p:sp>
    </p:spTree>
    <p:extLst>
      <p:ext uri="{BB962C8B-B14F-4D97-AF65-F5344CB8AC3E}">
        <p14:creationId xmlns:p14="http://schemas.microsoft.com/office/powerpoint/2010/main" val="2370782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5 key questions  you should ask before making a referral to SCRA.</a:t>
            </a:r>
          </a:p>
        </p:txBody>
      </p:sp>
      <p:sp>
        <p:nvSpPr>
          <p:cNvPr id="4" name="Slide Number Placeholder 3"/>
          <p:cNvSpPr>
            <a:spLocks noGrp="1"/>
          </p:cNvSpPr>
          <p:nvPr>
            <p:ph type="sldNum" sz="quarter" idx="5"/>
          </p:nvPr>
        </p:nvSpPr>
        <p:spPr/>
        <p:txBody>
          <a:bodyPr/>
          <a:lstStyle/>
          <a:p>
            <a:fld id="{9B5F130D-DE8D-4B3D-8DBF-324752C76BAC}" type="slidenum">
              <a:rPr lang="en-GB" smtClean="0"/>
              <a:t>14</a:t>
            </a:fld>
            <a:endParaRPr lang="en-GB"/>
          </a:p>
        </p:txBody>
      </p:sp>
    </p:spTree>
    <p:extLst>
      <p:ext uri="{BB962C8B-B14F-4D97-AF65-F5344CB8AC3E}">
        <p14:creationId xmlns:p14="http://schemas.microsoft.com/office/powerpoint/2010/main" val="1713806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Sometimes it is necessary to take emergency action to protect a child- leaving no time to work with the child and their family on a voluntary basis. </a:t>
            </a:r>
          </a:p>
          <a:p>
            <a:endParaRPr lang="en-GB" dirty="0"/>
          </a:p>
          <a:p>
            <a:r>
              <a:rPr lang="en-GB" dirty="0"/>
              <a:t>This is most often seen when the local authority applies to the court for a Child Protection Order (or CPO for short). A CPO is made to the Sheriff Court – but will always result in a referral to the reporter, if the Court grants the CPO.</a:t>
            </a:r>
          </a:p>
          <a:p>
            <a:endParaRPr lang="en-GB" dirty="0"/>
          </a:p>
          <a:p>
            <a:r>
              <a:rPr lang="en-GB" dirty="0"/>
              <a:t>A child in conflict with the law is dealt with in exactly the same way in the children’s hearing system as a child who is in need of care and protection.</a:t>
            </a:r>
          </a:p>
          <a:p>
            <a:endParaRPr lang="en-GB" dirty="0"/>
          </a:p>
          <a:p>
            <a:r>
              <a:rPr lang="en-GB" dirty="0"/>
              <a:t>Any referral can result in a children’s hearing being held and a CSO being made.</a:t>
            </a:r>
          </a:p>
          <a:p>
            <a:endParaRPr lang="en-GB" dirty="0"/>
          </a:p>
          <a:p>
            <a:r>
              <a:rPr lang="en-GB" dirty="0"/>
              <a:t>You can speak to the reporter to clarify your thinking about a child’s situation, but the reporter can not tell you whether to make a referral or not.</a:t>
            </a:r>
          </a:p>
          <a:p>
            <a:endParaRPr lang="en-GB" dirty="0"/>
          </a:p>
          <a:p>
            <a:r>
              <a:rPr lang="en-GB" dirty="0"/>
              <a:t>Please refer to the appendices in the guide for further information.</a:t>
            </a:r>
          </a:p>
          <a:p>
            <a:endParaRPr lang="en-GB" dirty="0"/>
          </a:p>
          <a:p>
            <a:endParaRPr lang="en-GB" dirty="0"/>
          </a:p>
        </p:txBody>
      </p:sp>
      <p:sp>
        <p:nvSpPr>
          <p:cNvPr id="4" name="Slide Number Placeholder 3"/>
          <p:cNvSpPr>
            <a:spLocks noGrp="1"/>
          </p:cNvSpPr>
          <p:nvPr>
            <p:ph type="sldNum" sz="quarter" idx="5"/>
          </p:nvPr>
        </p:nvSpPr>
        <p:spPr/>
        <p:txBody>
          <a:bodyPr/>
          <a:lstStyle/>
          <a:p>
            <a:fld id="{9B5F130D-DE8D-4B3D-8DBF-324752C76BAC}" type="slidenum">
              <a:rPr lang="en-GB" smtClean="0"/>
              <a:t>15</a:t>
            </a:fld>
            <a:endParaRPr lang="en-GB"/>
          </a:p>
        </p:txBody>
      </p:sp>
    </p:spTree>
    <p:extLst>
      <p:ext uri="{BB962C8B-B14F-4D97-AF65-F5344CB8AC3E}">
        <p14:creationId xmlns:p14="http://schemas.microsoft.com/office/powerpoint/2010/main" val="28031785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Although it is good practice to let a child and family know that you are making a referral, it is not necessary to obtain their consent in advance.</a:t>
            </a:r>
          </a:p>
          <a:p>
            <a:endParaRPr lang="en-GB" dirty="0"/>
          </a:p>
          <a:p>
            <a:r>
              <a:rPr lang="en-GB" dirty="0"/>
              <a:t>Once the referral has been made it is reporter practice to write a letter to the child and family to inform them  of this; to advise them of the next steps that are to be taken and the likely timeframes within which a decision will be made on the referral. </a:t>
            </a:r>
          </a:p>
          <a:p>
            <a:endParaRPr lang="en-GB" dirty="0"/>
          </a:p>
          <a:p>
            <a:r>
              <a:rPr lang="en-GB" b="1" dirty="0"/>
              <a:t>IF THERE IS A REASON WHY YOU THINK THE REPORTER SHOULD NOT ISSUE LETTERS ABOUT THE REFERRAL IT IS IMPERATIVE THAT YOU LET SCRA KNOW AS A MATTER OF URGENCY.</a:t>
            </a:r>
          </a:p>
        </p:txBody>
      </p:sp>
      <p:sp>
        <p:nvSpPr>
          <p:cNvPr id="4" name="Slide Number Placeholder 3"/>
          <p:cNvSpPr>
            <a:spLocks noGrp="1"/>
          </p:cNvSpPr>
          <p:nvPr>
            <p:ph type="sldNum" sz="quarter" idx="5"/>
          </p:nvPr>
        </p:nvSpPr>
        <p:spPr/>
        <p:txBody>
          <a:bodyPr/>
          <a:lstStyle/>
          <a:p>
            <a:fld id="{9B5F130D-DE8D-4B3D-8DBF-324752C76BAC}" type="slidenum">
              <a:rPr lang="en-GB" smtClean="0"/>
              <a:t>16</a:t>
            </a:fld>
            <a:endParaRPr lang="en-GB"/>
          </a:p>
        </p:txBody>
      </p:sp>
    </p:spTree>
    <p:extLst>
      <p:ext uri="{BB962C8B-B14F-4D97-AF65-F5344CB8AC3E}">
        <p14:creationId xmlns:p14="http://schemas.microsoft.com/office/powerpoint/2010/main" val="3896069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a child is already in the hearings system and subject to a Compulsory Supervision Order a referral can still be made. </a:t>
            </a:r>
          </a:p>
          <a:p>
            <a:endParaRPr lang="en-GB" dirty="0"/>
          </a:p>
          <a:p>
            <a:r>
              <a:rPr lang="en-GB" dirty="0"/>
              <a:t>If the measures in the CSO  need to be changed the local authority can contact SCRA and request a review. </a:t>
            </a:r>
          </a:p>
          <a:p>
            <a:endParaRPr lang="en-GB" dirty="0"/>
          </a:p>
          <a:p>
            <a:r>
              <a:rPr lang="en-GB" dirty="0"/>
              <a:t>Depending on the individual child’s circumstances the Reporter may consider it necessary to draft new grounds for referral that may lead to new court activity.</a:t>
            </a:r>
          </a:p>
        </p:txBody>
      </p:sp>
      <p:sp>
        <p:nvSpPr>
          <p:cNvPr id="4" name="Slide Number Placeholder 3"/>
          <p:cNvSpPr>
            <a:spLocks noGrp="1"/>
          </p:cNvSpPr>
          <p:nvPr>
            <p:ph type="sldNum" sz="quarter" idx="5"/>
          </p:nvPr>
        </p:nvSpPr>
        <p:spPr/>
        <p:txBody>
          <a:bodyPr/>
          <a:lstStyle/>
          <a:p>
            <a:fld id="{9B5F130D-DE8D-4B3D-8DBF-324752C76BAC}" type="slidenum">
              <a:rPr lang="en-GB" smtClean="0"/>
              <a:t>17</a:t>
            </a:fld>
            <a:endParaRPr lang="en-GB"/>
          </a:p>
        </p:txBody>
      </p:sp>
    </p:spTree>
    <p:extLst>
      <p:ext uri="{BB962C8B-B14F-4D97-AF65-F5344CB8AC3E}">
        <p14:creationId xmlns:p14="http://schemas.microsoft.com/office/powerpoint/2010/main" val="25377127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receiving a referral and carrying out a proportionate investigation the reporter will then consider whether there is sufficient evidence of a section 67 ground AND if it is necessary for a Compulsory Supervision Order to be made.</a:t>
            </a:r>
          </a:p>
          <a:p>
            <a:endParaRPr lang="en-GB" dirty="0"/>
          </a:p>
          <a:p>
            <a:r>
              <a:rPr lang="en-GB" dirty="0"/>
              <a:t>It is only if </a:t>
            </a:r>
            <a:r>
              <a:rPr lang="en-GB" b="1" dirty="0"/>
              <a:t>BOTH</a:t>
            </a:r>
            <a:r>
              <a:rPr lang="en-GB" dirty="0"/>
              <a:t> are present that a hearing will be arranged.</a:t>
            </a:r>
          </a:p>
        </p:txBody>
      </p:sp>
      <p:sp>
        <p:nvSpPr>
          <p:cNvPr id="4" name="Slide Number Placeholder 3"/>
          <p:cNvSpPr>
            <a:spLocks noGrp="1"/>
          </p:cNvSpPr>
          <p:nvPr>
            <p:ph type="sldNum" sz="quarter" idx="5"/>
          </p:nvPr>
        </p:nvSpPr>
        <p:spPr/>
        <p:txBody>
          <a:bodyPr/>
          <a:lstStyle/>
          <a:p>
            <a:fld id="{9B5F130D-DE8D-4B3D-8DBF-324752C76BAC}" type="slidenum">
              <a:rPr lang="en-GB" smtClean="0"/>
              <a:t>18</a:t>
            </a:fld>
            <a:endParaRPr lang="en-GB"/>
          </a:p>
        </p:txBody>
      </p:sp>
    </p:spTree>
    <p:extLst>
      <p:ext uri="{BB962C8B-B14F-4D97-AF65-F5344CB8AC3E}">
        <p14:creationId xmlns:p14="http://schemas.microsoft.com/office/powerpoint/2010/main" val="784116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a child is first brought to a children’s hearing a document , drawn up by the reporter, will be read out to the child and their family. This will set out statements of fact that support the section 67 ground chosen by the reporter.</a:t>
            </a:r>
          </a:p>
          <a:p>
            <a:endParaRPr lang="en-GB" dirty="0"/>
          </a:p>
          <a:p>
            <a:r>
              <a:rPr lang="en-GB" dirty="0"/>
              <a:t>If the statements and ground (s) are accepted by the child (if old enough to understand) and family then the hearing will consider the case and may go on to make a CSO.</a:t>
            </a:r>
          </a:p>
          <a:p>
            <a:endParaRPr lang="en-GB" dirty="0"/>
          </a:p>
          <a:p>
            <a:r>
              <a:rPr lang="en-GB" dirty="0"/>
              <a:t>If the facts/grounds are disputed or the child is too young to understand then the case will go to the Sheriff Court where evidence can be led and it is then for the Sheriff to decide if the facts are proved and sufficient in law to establish the section 67 ground. </a:t>
            </a:r>
          </a:p>
          <a:p>
            <a:endParaRPr lang="en-GB" dirty="0"/>
          </a:p>
          <a:p>
            <a:r>
              <a:rPr lang="en-GB" dirty="0"/>
              <a:t>The case is then sent back to the children’s hearing to consider whether or not a CSO should be made.</a:t>
            </a:r>
          </a:p>
        </p:txBody>
      </p:sp>
      <p:sp>
        <p:nvSpPr>
          <p:cNvPr id="4" name="Slide Number Placeholder 3"/>
          <p:cNvSpPr>
            <a:spLocks noGrp="1"/>
          </p:cNvSpPr>
          <p:nvPr>
            <p:ph type="sldNum" sz="quarter" idx="5"/>
          </p:nvPr>
        </p:nvSpPr>
        <p:spPr/>
        <p:txBody>
          <a:bodyPr/>
          <a:lstStyle/>
          <a:p>
            <a:fld id="{9B5F130D-DE8D-4B3D-8DBF-324752C76BAC}" type="slidenum">
              <a:rPr lang="en-GB" smtClean="0"/>
              <a:t>19</a:t>
            </a:fld>
            <a:endParaRPr lang="en-GB"/>
          </a:p>
        </p:txBody>
      </p:sp>
    </p:spTree>
    <p:extLst>
      <p:ext uri="{BB962C8B-B14F-4D97-AF65-F5344CB8AC3E}">
        <p14:creationId xmlns:p14="http://schemas.microsoft.com/office/powerpoint/2010/main" val="1872204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guide is aimed  principally at  professionals who may need to make a referral to SCRA.</a:t>
            </a:r>
          </a:p>
          <a:p>
            <a:endParaRPr lang="en-GB" dirty="0"/>
          </a:p>
          <a:p>
            <a:r>
              <a:rPr lang="en-GB" dirty="0"/>
              <a:t>It is hoped that the new Guide will also be useful to others such as families whose children are referred and for others wanting to learn about the referral process itself.</a:t>
            </a:r>
          </a:p>
          <a:p>
            <a:endParaRPr lang="en-GB" dirty="0"/>
          </a:p>
          <a:p>
            <a:r>
              <a:rPr lang="en-GB" dirty="0"/>
              <a:t>Please contact your local SCRA office or your child’s social worker if you need more information.</a:t>
            </a:r>
          </a:p>
          <a:p>
            <a:r>
              <a:rPr lang="en-GB" dirty="0"/>
              <a:t> </a:t>
            </a:r>
          </a:p>
          <a:p>
            <a:r>
              <a:rPr lang="en-GB" dirty="0"/>
              <a:t> </a:t>
            </a:r>
          </a:p>
        </p:txBody>
      </p:sp>
      <p:sp>
        <p:nvSpPr>
          <p:cNvPr id="4" name="Slide Number Placeholder 3"/>
          <p:cNvSpPr>
            <a:spLocks noGrp="1"/>
          </p:cNvSpPr>
          <p:nvPr>
            <p:ph type="sldNum" sz="quarter" idx="5"/>
          </p:nvPr>
        </p:nvSpPr>
        <p:spPr/>
        <p:txBody>
          <a:bodyPr/>
          <a:lstStyle/>
          <a:p>
            <a:fld id="{9B5F130D-DE8D-4B3D-8DBF-324752C76BAC}" type="slidenum">
              <a:rPr lang="en-GB" smtClean="0"/>
              <a:t>2</a:t>
            </a:fld>
            <a:endParaRPr lang="en-GB"/>
          </a:p>
        </p:txBody>
      </p:sp>
    </p:spTree>
    <p:extLst>
      <p:ext uri="{BB962C8B-B14F-4D97-AF65-F5344CB8AC3E}">
        <p14:creationId xmlns:p14="http://schemas.microsoft.com/office/powerpoint/2010/main" val="2420808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important that the child should have the opportunity to express  their views and that the views of the child should be taken into account throughout the hearings and court processes. </a:t>
            </a:r>
          </a:p>
          <a:p>
            <a:endParaRPr lang="en-GB" dirty="0"/>
          </a:p>
          <a:p>
            <a:r>
              <a:rPr lang="en-GB" dirty="0"/>
              <a:t>A National Advocacy Scheme is in operation so that children can be supported to give their views.</a:t>
            </a:r>
          </a:p>
          <a:p>
            <a:endParaRPr lang="en-GB" dirty="0"/>
          </a:p>
          <a:p>
            <a:r>
              <a:rPr lang="en-GB" dirty="0"/>
              <a:t>The hearing’s paramount consideration is to safeguard and promote the child’s welfare throughout their childhood.</a:t>
            </a:r>
          </a:p>
          <a:p>
            <a:endParaRPr lang="en-GB" dirty="0"/>
          </a:p>
          <a:p>
            <a:r>
              <a:rPr lang="en-GB" dirty="0"/>
              <a:t>The hearing will only make an order or include a measure in an order if it is better for the child to do so than not. This is sometimes referred to as ‘minimum intervention.’</a:t>
            </a:r>
          </a:p>
        </p:txBody>
      </p:sp>
      <p:sp>
        <p:nvSpPr>
          <p:cNvPr id="4" name="Slide Number Placeholder 3"/>
          <p:cNvSpPr>
            <a:spLocks noGrp="1"/>
          </p:cNvSpPr>
          <p:nvPr>
            <p:ph type="sldNum" sz="quarter" idx="5"/>
          </p:nvPr>
        </p:nvSpPr>
        <p:spPr/>
        <p:txBody>
          <a:bodyPr/>
          <a:lstStyle/>
          <a:p>
            <a:fld id="{9B5F130D-DE8D-4B3D-8DBF-324752C76BAC}" type="slidenum">
              <a:rPr lang="en-GB" smtClean="0"/>
              <a:t>20</a:t>
            </a:fld>
            <a:endParaRPr lang="en-GB"/>
          </a:p>
        </p:txBody>
      </p:sp>
    </p:spTree>
    <p:extLst>
      <p:ext uri="{BB962C8B-B14F-4D97-AF65-F5344CB8AC3E}">
        <p14:creationId xmlns:p14="http://schemas.microsoft.com/office/powerpoint/2010/main" val="32697592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websites that provide more information about children’s hearings.</a:t>
            </a:r>
          </a:p>
          <a:p>
            <a:endParaRPr lang="en-GB" dirty="0"/>
          </a:p>
          <a:p>
            <a:r>
              <a:rPr lang="en-GB" dirty="0"/>
              <a:t>We hope you have found the information in this presentation helpful.</a:t>
            </a:r>
          </a:p>
          <a:p>
            <a:endParaRPr lang="en-GB" dirty="0"/>
          </a:p>
          <a:p>
            <a:r>
              <a:rPr lang="en-GB" dirty="0"/>
              <a:t>If you have time, please send your feedback on the next and final slide. Thank you.</a:t>
            </a:r>
          </a:p>
        </p:txBody>
      </p:sp>
      <p:sp>
        <p:nvSpPr>
          <p:cNvPr id="4" name="Slide Number Placeholder 3"/>
          <p:cNvSpPr>
            <a:spLocks noGrp="1"/>
          </p:cNvSpPr>
          <p:nvPr>
            <p:ph type="sldNum" sz="quarter" idx="5"/>
          </p:nvPr>
        </p:nvSpPr>
        <p:spPr/>
        <p:txBody>
          <a:bodyPr/>
          <a:lstStyle/>
          <a:p>
            <a:fld id="{9B5F130D-DE8D-4B3D-8DBF-324752C76BAC}" type="slidenum">
              <a:rPr lang="en-GB" smtClean="0"/>
              <a:t>21</a:t>
            </a:fld>
            <a:endParaRPr lang="en-GB"/>
          </a:p>
        </p:txBody>
      </p:sp>
    </p:spTree>
    <p:extLst>
      <p:ext uri="{BB962C8B-B14F-4D97-AF65-F5344CB8AC3E}">
        <p14:creationId xmlns:p14="http://schemas.microsoft.com/office/powerpoint/2010/main" val="3532635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Children’s Hearings Improvement Partnership, referred to as the CHIP, is a multi-agency group that is chaired and co-ordinated by the Scottish Government. It brings together multi-agency partners from across the Hearings System.</a:t>
            </a:r>
          </a:p>
          <a:p>
            <a:endParaRPr lang="en-GB" dirty="0"/>
          </a:p>
          <a:p>
            <a:r>
              <a:rPr lang="en-GB" dirty="0"/>
              <a:t>The CHIP is built on partnership and co-operation – within a defined set of roles, duties and obligations. Bringing these key interests together – with a focus on delivering change and improvement – is core to the CHIP.</a:t>
            </a:r>
          </a:p>
          <a:p>
            <a:endParaRPr lang="en-GB" dirty="0"/>
          </a:p>
          <a:p>
            <a:r>
              <a:rPr lang="en-GB" dirty="0"/>
              <a:t>Children’s Hearings work best when each person understands not only their own role and responsibility but also the roles and responsibilities of other participating agencies in the hearings system-and how these interact with each other.</a:t>
            </a:r>
          </a:p>
          <a:p>
            <a:r>
              <a:rPr lang="en-GB" dirty="0"/>
              <a:t> </a:t>
            </a:r>
          </a:p>
        </p:txBody>
      </p:sp>
      <p:sp>
        <p:nvSpPr>
          <p:cNvPr id="4" name="Slide Number Placeholder 3"/>
          <p:cNvSpPr>
            <a:spLocks noGrp="1"/>
          </p:cNvSpPr>
          <p:nvPr>
            <p:ph type="sldNum" sz="quarter" idx="5"/>
          </p:nvPr>
        </p:nvSpPr>
        <p:spPr/>
        <p:txBody>
          <a:bodyPr/>
          <a:lstStyle/>
          <a:p>
            <a:fld id="{9B5F130D-DE8D-4B3D-8DBF-324752C76BAC}" type="slidenum">
              <a:rPr lang="en-GB" smtClean="0"/>
              <a:t>3</a:t>
            </a:fld>
            <a:endParaRPr lang="en-GB"/>
          </a:p>
        </p:txBody>
      </p:sp>
    </p:spTree>
    <p:extLst>
      <p:ext uri="{BB962C8B-B14F-4D97-AF65-F5344CB8AC3E}">
        <p14:creationId xmlns:p14="http://schemas.microsoft.com/office/powerpoint/2010/main" val="4227599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CHIP has its own website where you can find helpful information about the operation of and practice within the children’s hearings system.</a:t>
            </a:r>
          </a:p>
          <a:p>
            <a:endParaRPr lang="en-GB" dirty="0"/>
          </a:p>
          <a:p>
            <a:r>
              <a:rPr lang="en-GB" dirty="0"/>
              <a:t>It includes a link to Our Hearings Our Voice, the young people’s board for the hearings system, and a host of information, guidance documents and training resources designed to help practitioners improve practice. </a:t>
            </a:r>
          </a:p>
          <a:p>
            <a:endParaRPr lang="en-GB" dirty="0"/>
          </a:p>
          <a:p>
            <a:r>
              <a:rPr lang="en-GB" dirty="0"/>
              <a:t>You can find the new Guide on Referral to the Reporter document on the CHIP website, using the link here.</a:t>
            </a:r>
          </a:p>
        </p:txBody>
      </p:sp>
      <p:sp>
        <p:nvSpPr>
          <p:cNvPr id="4" name="Slide Number Placeholder 3"/>
          <p:cNvSpPr>
            <a:spLocks noGrp="1"/>
          </p:cNvSpPr>
          <p:nvPr>
            <p:ph type="sldNum" sz="quarter" idx="5"/>
          </p:nvPr>
        </p:nvSpPr>
        <p:spPr/>
        <p:txBody>
          <a:bodyPr/>
          <a:lstStyle/>
          <a:p>
            <a:fld id="{9B5F130D-DE8D-4B3D-8DBF-324752C76BAC}" type="slidenum">
              <a:rPr lang="en-GB" smtClean="0"/>
              <a:t>4</a:t>
            </a:fld>
            <a:endParaRPr lang="en-GB"/>
          </a:p>
        </p:txBody>
      </p:sp>
    </p:spTree>
    <p:extLst>
      <p:ext uri="{BB962C8B-B14F-4D97-AF65-F5344CB8AC3E}">
        <p14:creationId xmlns:p14="http://schemas.microsoft.com/office/powerpoint/2010/main" val="4227704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Anyone can make a referral to SCRA for a child. So really, this guide is for anyone.</a:t>
            </a:r>
          </a:p>
          <a:p>
            <a:endParaRPr lang="en-GB" dirty="0"/>
          </a:p>
          <a:p>
            <a:r>
              <a:rPr lang="en-GB" dirty="0"/>
              <a:t>This guide provides basic information about the law and the referral process . </a:t>
            </a:r>
          </a:p>
          <a:p>
            <a:endParaRPr lang="en-GB" dirty="0"/>
          </a:p>
          <a:p>
            <a:r>
              <a:rPr lang="en-GB" dirty="0"/>
              <a:t>It also offers some practical advice on how to make a referral and the kind of information that is helpful for you to give to the children’s reporter.</a:t>
            </a:r>
          </a:p>
        </p:txBody>
      </p:sp>
      <p:sp>
        <p:nvSpPr>
          <p:cNvPr id="4" name="Slide Number Placeholder 3"/>
          <p:cNvSpPr>
            <a:spLocks noGrp="1"/>
          </p:cNvSpPr>
          <p:nvPr>
            <p:ph type="sldNum" sz="quarter" idx="5"/>
          </p:nvPr>
        </p:nvSpPr>
        <p:spPr/>
        <p:txBody>
          <a:bodyPr/>
          <a:lstStyle/>
          <a:p>
            <a:fld id="{9B5F130D-DE8D-4B3D-8DBF-324752C76BAC}" type="slidenum">
              <a:rPr lang="en-GB" smtClean="0"/>
              <a:t>5</a:t>
            </a:fld>
            <a:endParaRPr lang="en-GB"/>
          </a:p>
        </p:txBody>
      </p:sp>
    </p:spTree>
    <p:extLst>
      <p:ext uri="{BB962C8B-B14F-4D97-AF65-F5344CB8AC3E}">
        <p14:creationId xmlns:p14="http://schemas.microsoft.com/office/powerpoint/2010/main" val="2709689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the Children’s (Care and Justice)(Scotland) Act 2024  comes into force you will be able to make a referral for any child up to the age of 18 years-whether they are in conflict with the law or in need of care and protection.</a:t>
            </a:r>
          </a:p>
          <a:p>
            <a:endParaRPr lang="en-GB" dirty="0"/>
          </a:p>
          <a:p>
            <a:r>
              <a:rPr lang="en-GB" dirty="0"/>
              <a:t>At the moment only children 16 years and over who are already on a compulsory supervision order ;who have an open referral when they turned 16 ; who are sent to the children’s hearing by a court or who have been transferred by a local authority into secure accommodation can be referred.</a:t>
            </a:r>
          </a:p>
          <a:p>
            <a:endParaRPr lang="en-GB" dirty="0"/>
          </a:p>
          <a:p>
            <a:r>
              <a:rPr lang="en-GB" dirty="0"/>
              <a:t>A child cannot be referred before it is born, but they can be placed on the child protection register pre- birth.</a:t>
            </a:r>
          </a:p>
        </p:txBody>
      </p:sp>
      <p:sp>
        <p:nvSpPr>
          <p:cNvPr id="4" name="Slide Number Placeholder 3"/>
          <p:cNvSpPr>
            <a:spLocks noGrp="1"/>
          </p:cNvSpPr>
          <p:nvPr>
            <p:ph type="sldNum" sz="quarter" idx="5"/>
          </p:nvPr>
        </p:nvSpPr>
        <p:spPr/>
        <p:txBody>
          <a:bodyPr/>
          <a:lstStyle/>
          <a:p>
            <a:fld id="{9B5F130D-DE8D-4B3D-8DBF-324752C76BAC}" type="slidenum">
              <a:rPr lang="en-GB" smtClean="0"/>
              <a:t>6</a:t>
            </a:fld>
            <a:endParaRPr lang="en-GB"/>
          </a:p>
        </p:txBody>
      </p:sp>
    </p:spTree>
    <p:extLst>
      <p:ext uri="{BB962C8B-B14F-4D97-AF65-F5344CB8AC3E}">
        <p14:creationId xmlns:p14="http://schemas.microsoft.com/office/powerpoint/2010/main" val="3103154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sets out  who made referrals to SCRA for the year 2022/23. </a:t>
            </a:r>
          </a:p>
          <a:p>
            <a:endParaRPr lang="en-GB" dirty="0"/>
          </a:p>
          <a:p>
            <a:r>
              <a:rPr lang="en-GB" dirty="0"/>
              <a:t>You will see that most referrals are for care and protection grounds, not ‘offences’ where children are in conflict with the law. </a:t>
            </a:r>
          </a:p>
          <a:p>
            <a:endParaRPr lang="en-GB" dirty="0"/>
          </a:p>
          <a:p>
            <a:r>
              <a:rPr lang="en-GB" dirty="0"/>
              <a:t>The police continue to make the largest number of referrals.</a:t>
            </a:r>
          </a:p>
        </p:txBody>
      </p:sp>
      <p:sp>
        <p:nvSpPr>
          <p:cNvPr id="4" name="Slide Number Placeholder 3"/>
          <p:cNvSpPr>
            <a:spLocks noGrp="1"/>
          </p:cNvSpPr>
          <p:nvPr>
            <p:ph type="sldNum" sz="quarter" idx="5"/>
          </p:nvPr>
        </p:nvSpPr>
        <p:spPr/>
        <p:txBody>
          <a:bodyPr/>
          <a:lstStyle/>
          <a:p>
            <a:fld id="{9B5F130D-DE8D-4B3D-8DBF-324752C76BAC}" type="slidenum">
              <a:rPr lang="en-GB" smtClean="0"/>
              <a:t>7</a:t>
            </a:fld>
            <a:endParaRPr lang="en-GB"/>
          </a:p>
        </p:txBody>
      </p:sp>
    </p:spTree>
    <p:extLst>
      <p:ext uri="{BB962C8B-B14F-4D97-AF65-F5344CB8AC3E}">
        <p14:creationId xmlns:p14="http://schemas.microsoft.com/office/powerpoint/2010/main" val="4285919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you can see that the peak age for referral to the reporter is between the ages of 14 and 15 - for both girls and boys.</a:t>
            </a:r>
          </a:p>
        </p:txBody>
      </p:sp>
      <p:sp>
        <p:nvSpPr>
          <p:cNvPr id="4" name="Slide Number Placeholder 3"/>
          <p:cNvSpPr>
            <a:spLocks noGrp="1"/>
          </p:cNvSpPr>
          <p:nvPr>
            <p:ph type="sldNum" sz="quarter" idx="5"/>
          </p:nvPr>
        </p:nvSpPr>
        <p:spPr/>
        <p:txBody>
          <a:bodyPr/>
          <a:lstStyle/>
          <a:p>
            <a:fld id="{9B5F130D-DE8D-4B3D-8DBF-324752C76BAC}" type="slidenum">
              <a:rPr lang="en-GB" smtClean="0"/>
              <a:t>8</a:t>
            </a:fld>
            <a:endParaRPr lang="en-GB"/>
          </a:p>
        </p:txBody>
      </p:sp>
    </p:spTree>
    <p:extLst>
      <p:ext uri="{BB962C8B-B14F-4D97-AF65-F5344CB8AC3E}">
        <p14:creationId xmlns:p14="http://schemas.microsoft.com/office/powerpoint/2010/main" val="532780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local authority is obliged by law to provide information to the Principal Reporter-that is to SCRA- if it considers the child needs protection, guidance, treatment or control and it might be necessary for a compulsory supervision order (usually referred to as a CSO) to be made.</a:t>
            </a:r>
          </a:p>
        </p:txBody>
      </p:sp>
      <p:sp>
        <p:nvSpPr>
          <p:cNvPr id="4" name="Slide Number Placeholder 3"/>
          <p:cNvSpPr>
            <a:spLocks noGrp="1"/>
          </p:cNvSpPr>
          <p:nvPr>
            <p:ph type="sldNum" sz="quarter" idx="5"/>
          </p:nvPr>
        </p:nvSpPr>
        <p:spPr/>
        <p:txBody>
          <a:bodyPr/>
          <a:lstStyle/>
          <a:p>
            <a:fld id="{9B5F130D-DE8D-4B3D-8DBF-324752C76BAC}" type="slidenum">
              <a:rPr lang="en-GB" smtClean="0"/>
              <a:t>9</a:t>
            </a:fld>
            <a:endParaRPr lang="en-GB"/>
          </a:p>
        </p:txBody>
      </p:sp>
    </p:spTree>
    <p:extLst>
      <p:ext uri="{BB962C8B-B14F-4D97-AF65-F5344CB8AC3E}">
        <p14:creationId xmlns:p14="http://schemas.microsoft.com/office/powerpoint/2010/main" val="36636061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12764-B93D-D6F6-C000-DDF2F39E20A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86BB85F5-9460-5714-FD80-7F9D46C5DF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AC631954-5F94-1392-BF24-C5D191107F44}"/>
              </a:ext>
            </a:extLst>
          </p:cNvPr>
          <p:cNvSpPr>
            <a:spLocks noGrp="1"/>
          </p:cNvSpPr>
          <p:nvPr>
            <p:ph type="dt" sz="half" idx="10"/>
          </p:nvPr>
        </p:nvSpPr>
        <p:spPr/>
        <p:txBody>
          <a:bodyPr/>
          <a:lstStyle/>
          <a:p>
            <a:fld id="{F224FE10-DB35-4C73-A7D3-7CEA102B7066}" type="datetimeFigureOut">
              <a:rPr lang="en-GB" smtClean="0"/>
              <a:t>19/07/2024</a:t>
            </a:fld>
            <a:endParaRPr lang="en-GB"/>
          </a:p>
        </p:txBody>
      </p:sp>
      <p:sp>
        <p:nvSpPr>
          <p:cNvPr id="5" name="Footer Placeholder 4">
            <a:extLst>
              <a:ext uri="{FF2B5EF4-FFF2-40B4-BE49-F238E27FC236}">
                <a16:creationId xmlns:a16="http://schemas.microsoft.com/office/drawing/2014/main" id="{0A6E2D71-729F-DCCA-2144-5D5B0A9590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470FE1-7BF8-D078-7CE6-A6BBF84868DB}"/>
              </a:ext>
            </a:extLst>
          </p:cNvPr>
          <p:cNvSpPr>
            <a:spLocks noGrp="1"/>
          </p:cNvSpPr>
          <p:nvPr>
            <p:ph type="sldNum" sz="quarter" idx="12"/>
          </p:nvPr>
        </p:nvSpPr>
        <p:spPr/>
        <p:txBody>
          <a:bodyPr/>
          <a:lstStyle/>
          <a:p>
            <a:fld id="{8C88738F-5CB0-49E3-BB02-241E922C374C}" type="slidenum">
              <a:rPr lang="en-GB" smtClean="0"/>
              <a:t>‹#›</a:t>
            </a:fld>
            <a:endParaRPr lang="en-GB"/>
          </a:p>
        </p:txBody>
      </p:sp>
      <p:pic>
        <p:nvPicPr>
          <p:cNvPr id="7" name="Picture 6" descr="A green blob on a black background&#10;&#10;Description automatically generated">
            <a:extLst>
              <a:ext uri="{FF2B5EF4-FFF2-40B4-BE49-F238E27FC236}">
                <a16:creationId xmlns:a16="http://schemas.microsoft.com/office/drawing/2014/main" id="{2B60A53C-9BC9-4C1D-083B-5FC3C88440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76179" y="3962698"/>
            <a:ext cx="4761905" cy="4761905"/>
          </a:xfrm>
          <a:prstGeom prst="rect">
            <a:avLst/>
          </a:prstGeom>
        </p:spPr>
      </p:pic>
      <p:pic>
        <p:nvPicPr>
          <p:cNvPr id="10" name="Picture 9" descr="A pink blob on a black background&#10;&#10;Description automatically generated">
            <a:extLst>
              <a:ext uri="{FF2B5EF4-FFF2-40B4-BE49-F238E27FC236}">
                <a16:creationId xmlns:a16="http://schemas.microsoft.com/office/drawing/2014/main" id="{0B8584D4-8554-FF12-5A54-2E771EDF6F8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96984" y="-1533540"/>
            <a:ext cx="4761905" cy="4761905"/>
          </a:xfrm>
          <a:prstGeom prst="rect">
            <a:avLst/>
          </a:prstGeom>
        </p:spPr>
      </p:pic>
      <p:pic>
        <p:nvPicPr>
          <p:cNvPr id="12" name="Picture 11" descr="A yellow lines in the dark&#10;&#10;Description automatically generated">
            <a:extLst>
              <a:ext uri="{FF2B5EF4-FFF2-40B4-BE49-F238E27FC236}">
                <a16:creationId xmlns:a16="http://schemas.microsoft.com/office/drawing/2014/main" id="{74FC206A-5813-E440-D1E2-C815B9F09EF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44247" y="3629636"/>
            <a:ext cx="4761905" cy="4761905"/>
          </a:xfrm>
          <a:prstGeom prst="rect">
            <a:avLst/>
          </a:prstGeom>
        </p:spPr>
      </p:pic>
      <p:pic>
        <p:nvPicPr>
          <p:cNvPr id="16" name="Picture 15" descr="A blue and black background&#10;&#10;Description automatically generated">
            <a:extLst>
              <a:ext uri="{FF2B5EF4-FFF2-40B4-BE49-F238E27FC236}">
                <a16:creationId xmlns:a16="http://schemas.microsoft.com/office/drawing/2014/main" id="{9038FE3A-B705-DBC5-F0A4-4BD2C9449129}"/>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16406731">
            <a:off x="-171153" y="-244141"/>
            <a:ext cx="4761905" cy="4761905"/>
          </a:xfrm>
          <a:prstGeom prst="rect">
            <a:avLst/>
          </a:prstGeom>
        </p:spPr>
      </p:pic>
    </p:spTree>
    <p:extLst>
      <p:ext uri="{BB962C8B-B14F-4D97-AF65-F5344CB8AC3E}">
        <p14:creationId xmlns:p14="http://schemas.microsoft.com/office/powerpoint/2010/main" val="18706386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9BAE2-06A4-DE9E-759B-448690E85BFB}"/>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A30337CE-193D-45C1-B220-CB595BED37C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238F603-5ECA-17F4-3C6D-C0B8AABFF65A}"/>
              </a:ext>
            </a:extLst>
          </p:cNvPr>
          <p:cNvSpPr>
            <a:spLocks noGrp="1"/>
          </p:cNvSpPr>
          <p:nvPr>
            <p:ph type="dt" sz="half" idx="10"/>
          </p:nvPr>
        </p:nvSpPr>
        <p:spPr/>
        <p:txBody>
          <a:bodyPr/>
          <a:lstStyle/>
          <a:p>
            <a:fld id="{F224FE10-DB35-4C73-A7D3-7CEA102B7066}" type="datetimeFigureOut">
              <a:rPr lang="en-GB" smtClean="0"/>
              <a:t>19/07/2024</a:t>
            </a:fld>
            <a:endParaRPr lang="en-GB"/>
          </a:p>
        </p:txBody>
      </p:sp>
      <p:sp>
        <p:nvSpPr>
          <p:cNvPr id="5" name="Footer Placeholder 4">
            <a:extLst>
              <a:ext uri="{FF2B5EF4-FFF2-40B4-BE49-F238E27FC236}">
                <a16:creationId xmlns:a16="http://schemas.microsoft.com/office/drawing/2014/main" id="{C02A0E95-3DB9-20B7-A997-F6AB0FDBBA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75F15E-B01D-C8D4-DAEB-F7456C7C8FB5}"/>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21660275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CFE2A6-429E-A30D-406C-9811E8468E57}"/>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CC51DE88-1DD9-343F-DE31-0C6250BB58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517B48B-A359-DFB2-0522-4D6CBA796023}"/>
              </a:ext>
            </a:extLst>
          </p:cNvPr>
          <p:cNvSpPr>
            <a:spLocks noGrp="1"/>
          </p:cNvSpPr>
          <p:nvPr>
            <p:ph type="dt" sz="half" idx="10"/>
          </p:nvPr>
        </p:nvSpPr>
        <p:spPr/>
        <p:txBody>
          <a:bodyPr/>
          <a:lstStyle/>
          <a:p>
            <a:fld id="{F224FE10-DB35-4C73-A7D3-7CEA102B7066}" type="datetimeFigureOut">
              <a:rPr lang="en-GB" smtClean="0"/>
              <a:t>19/07/2024</a:t>
            </a:fld>
            <a:endParaRPr lang="en-GB"/>
          </a:p>
        </p:txBody>
      </p:sp>
      <p:sp>
        <p:nvSpPr>
          <p:cNvPr id="5" name="Footer Placeholder 4">
            <a:extLst>
              <a:ext uri="{FF2B5EF4-FFF2-40B4-BE49-F238E27FC236}">
                <a16:creationId xmlns:a16="http://schemas.microsoft.com/office/drawing/2014/main" id="{5AFB21C9-6D2A-9EEE-A984-1388E9CBCE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FE41DD-F8BB-2F12-460A-000BB08EB49D}"/>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23828143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5DB6B-A66B-F95D-F98D-875345736B3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7A15802-1A58-103A-9D4E-77D0E9001E4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1CF5AED-E63D-847A-974D-2DB5362CC103}"/>
              </a:ext>
            </a:extLst>
          </p:cNvPr>
          <p:cNvSpPr>
            <a:spLocks noGrp="1"/>
          </p:cNvSpPr>
          <p:nvPr>
            <p:ph type="dt" sz="half" idx="10"/>
          </p:nvPr>
        </p:nvSpPr>
        <p:spPr/>
        <p:txBody>
          <a:bodyPr/>
          <a:lstStyle/>
          <a:p>
            <a:fld id="{F224FE10-DB35-4C73-A7D3-7CEA102B7066}" type="datetimeFigureOut">
              <a:rPr lang="en-GB" smtClean="0"/>
              <a:t>19/07/2024</a:t>
            </a:fld>
            <a:endParaRPr lang="en-GB"/>
          </a:p>
        </p:txBody>
      </p:sp>
      <p:sp>
        <p:nvSpPr>
          <p:cNvPr id="5" name="Footer Placeholder 4">
            <a:extLst>
              <a:ext uri="{FF2B5EF4-FFF2-40B4-BE49-F238E27FC236}">
                <a16:creationId xmlns:a16="http://schemas.microsoft.com/office/drawing/2014/main" id="{8E789E31-653C-FD4E-CF70-DE1048B6E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7A391C-3F3E-C2DC-80F6-769B89F4CD01}"/>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13172470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AEB5F-800A-0AB8-526C-99CFA1D3307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555AD290-9B61-7C56-E9F1-04792D21DF6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53F34AC-97CE-C661-FCD3-CF3C1CA8E2EF}"/>
              </a:ext>
            </a:extLst>
          </p:cNvPr>
          <p:cNvSpPr>
            <a:spLocks noGrp="1"/>
          </p:cNvSpPr>
          <p:nvPr>
            <p:ph type="dt" sz="half" idx="10"/>
          </p:nvPr>
        </p:nvSpPr>
        <p:spPr/>
        <p:txBody>
          <a:bodyPr/>
          <a:lstStyle/>
          <a:p>
            <a:fld id="{F224FE10-DB35-4C73-A7D3-7CEA102B7066}" type="datetimeFigureOut">
              <a:rPr lang="en-GB" smtClean="0"/>
              <a:t>19/07/2024</a:t>
            </a:fld>
            <a:endParaRPr lang="en-GB"/>
          </a:p>
        </p:txBody>
      </p:sp>
      <p:sp>
        <p:nvSpPr>
          <p:cNvPr id="5" name="Footer Placeholder 4">
            <a:extLst>
              <a:ext uri="{FF2B5EF4-FFF2-40B4-BE49-F238E27FC236}">
                <a16:creationId xmlns:a16="http://schemas.microsoft.com/office/drawing/2014/main" id="{3E2862E9-B632-5387-50C2-2DBFE12D66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8E20C1-9348-F0B1-3D25-3F72304B9B09}"/>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23593646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75262-D5DA-3BCF-36BC-52DA312D128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26E768FC-C049-EF6C-27C4-92985CE793A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0B69F580-6568-8ECA-D31C-122D21E72E5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D18441BC-FBA0-CA97-DCD4-BDFEE053C24A}"/>
              </a:ext>
            </a:extLst>
          </p:cNvPr>
          <p:cNvSpPr>
            <a:spLocks noGrp="1"/>
          </p:cNvSpPr>
          <p:nvPr>
            <p:ph type="dt" sz="half" idx="10"/>
          </p:nvPr>
        </p:nvSpPr>
        <p:spPr/>
        <p:txBody>
          <a:bodyPr/>
          <a:lstStyle/>
          <a:p>
            <a:fld id="{F224FE10-DB35-4C73-A7D3-7CEA102B7066}" type="datetimeFigureOut">
              <a:rPr lang="en-GB" smtClean="0"/>
              <a:t>19/07/2024</a:t>
            </a:fld>
            <a:endParaRPr lang="en-GB"/>
          </a:p>
        </p:txBody>
      </p:sp>
      <p:sp>
        <p:nvSpPr>
          <p:cNvPr id="6" name="Footer Placeholder 5">
            <a:extLst>
              <a:ext uri="{FF2B5EF4-FFF2-40B4-BE49-F238E27FC236}">
                <a16:creationId xmlns:a16="http://schemas.microsoft.com/office/drawing/2014/main" id="{56406D56-0AC3-BBE4-462D-6ACFEBEA30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A6E942-0B71-309E-1F76-496745B9F20D}"/>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11609108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80CBD-FAD7-EBBB-C551-2BFC3A72084B}"/>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8071EEEE-331C-9F02-0989-1779B1145E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DDCDF32-5F96-DE1E-8E92-CECE645AD6E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08F755C8-AAB9-DBAB-AF4D-44027185BC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A98E1D0-4865-D088-EA3D-3433E7B6097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0C69611-4C87-1F10-A5C5-70236E227D64}"/>
              </a:ext>
            </a:extLst>
          </p:cNvPr>
          <p:cNvSpPr>
            <a:spLocks noGrp="1"/>
          </p:cNvSpPr>
          <p:nvPr>
            <p:ph type="dt" sz="half" idx="10"/>
          </p:nvPr>
        </p:nvSpPr>
        <p:spPr/>
        <p:txBody>
          <a:bodyPr/>
          <a:lstStyle/>
          <a:p>
            <a:fld id="{F224FE10-DB35-4C73-A7D3-7CEA102B7066}" type="datetimeFigureOut">
              <a:rPr lang="en-GB" smtClean="0"/>
              <a:t>19/07/2024</a:t>
            </a:fld>
            <a:endParaRPr lang="en-GB"/>
          </a:p>
        </p:txBody>
      </p:sp>
      <p:sp>
        <p:nvSpPr>
          <p:cNvPr id="8" name="Footer Placeholder 7">
            <a:extLst>
              <a:ext uri="{FF2B5EF4-FFF2-40B4-BE49-F238E27FC236}">
                <a16:creationId xmlns:a16="http://schemas.microsoft.com/office/drawing/2014/main" id="{F9F010C0-5DCA-7C24-40FB-64FA2015A16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6B12743-8880-1E98-FE3F-AC83692455F0}"/>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26449409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66870-B60B-493D-5B2A-2093856C40E9}"/>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47183F7-4BA2-8D9B-3896-8C0FA71DF012}"/>
              </a:ext>
            </a:extLst>
          </p:cNvPr>
          <p:cNvSpPr>
            <a:spLocks noGrp="1"/>
          </p:cNvSpPr>
          <p:nvPr>
            <p:ph type="dt" sz="half" idx="10"/>
          </p:nvPr>
        </p:nvSpPr>
        <p:spPr/>
        <p:txBody>
          <a:bodyPr/>
          <a:lstStyle/>
          <a:p>
            <a:fld id="{F224FE10-DB35-4C73-A7D3-7CEA102B7066}" type="datetimeFigureOut">
              <a:rPr lang="en-GB" smtClean="0"/>
              <a:t>19/07/2024</a:t>
            </a:fld>
            <a:endParaRPr lang="en-GB"/>
          </a:p>
        </p:txBody>
      </p:sp>
      <p:sp>
        <p:nvSpPr>
          <p:cNvPr id="4" name="Footer Placeholder 3">
            <a:extLst>
              <a:ext uri="{FF2B5EF4-FFF2-40B4-BE49-F238E27FC236}">
                <a16:creationId xmlns:a16="http://schemas.microsoft.com/office/drawing/2014/main" id="{4739A321-6563-8AB4-A071-C05835C3A6F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BB8991C-CB92-6F5E-A8CF-25F7BAE85F6F}"/>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29457290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0C364F-7C60-3F91-5A38-B6210B27C591}"/>
              </a:ext>
            </a:extLst>
          </p:cNvPr>
          <p:cNvSpPr>
            <a:spLocks noGrp="1"/>
          </p:cNvSpPr>
          <p:nvPr>
            <p:ph type="dt" sz="half" idx="10"/>
          </p:nvPr>
        </p:nvSpPr>
        <p:spPr/>
        <p:txBody>
          <a:bodyPr/>
          <a:lstStyle/>
          <a:p>
            <a:fld id="{F224FE10-DB35-4C73-A7D3-7CEA102B7066}" type="datetimeFigureOut">
              <a:rPr lang="en-GB" smtClean="0"/>
              <a:t>19/07/2024</a:t>
            </a:fld>
            <a:endParaRPr lang="en-GB"/>
          </a:p>
        </p:txBody>
      </p:sp>
      <p:sp>
        <p:nvSpPr>
          <p:cNvPr id="3" name="Footer Placeholder 2">
            <a:extLst>
              <a:ext uri="{FF2B5EF4-FFF2-40B4-BE49-F238E27FC236}">
                <a16:creationId xmlns:a16="http://schemas.microsoft.com/office/drawing/2014/main" id="{C26A2BEF-9C47-4D3D-09A4-9CC3F3B51AC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8207F59-512A-D259-899D-BC0080175546}"/>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22946317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C9A74-39B6-4187-87B9-A936F6CD2F3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71456AE2-F107-9B29-1461-DC60031315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D385E6ED-E86C-CA30-1CCB-DCE3A5D63C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B80FE04-DA59-C30D-18E7-D05C342CEEF0}"/>
              </a:ext>
            </a:extLst>
          </p:cNvPr>
          <p:cNvSpPr>
            <a:spLocks noGrp="1"/>
          </p:cNvSpPr>
          <p:nvPr>
            <p:ph type="dt" sz="half" idx="10"/>
          </p:nvPr>
        </p:nvSpPr>
        <p:spPr/>
        <p:txBody>
          <a:bodyPr/>
          <a:lstStyle/>
          <a:p>
            <a:fld id="{F224FE10-DB35-4C73-A7D3-7CEA102B7066}" type="datetimeFigureOut">
              <a:rPr lang="en-GB" smtClean="0"/>
              <a:t>19/07/2024</a:t>
            </a:fld>
            <a:endParaRPr lang="en-GB"/>
          </a:p>
        </p:txBody>
      </p:sp>
      <p:sp>
        <p:nvSpPr>
          <p:cNvPr id="6" name="Footer Placeholder 5">
            <a:extLst>
              <a:ext uri="{FF2B5EF4-FFF2-40B4-BE49-F238E27FC236}">
                <a16:creationId xmlns:a16="http://schemas.microsoft.com/office/drawing/2014/main" id="{1F6B6D86-4395-9769-71F2-9A6F11490D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3248D2-242E-A96E-79FC-F0A4DB8030CB}"/>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3367653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EB98B-8891-B8BD-861D-F77184B41E0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8C443131-B16E-2ACE-A11A-25818F19B0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CF52C7-0562-DB0F-C361-FAAA3CD26E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998D4F5-D524-3B19-298C-DDCDFC3A3634}"/>
              </a:ext>
            </a:extLst>
          </p:cNvPr>
          <p:cNvSpPr>
            <a:spLocks noGrp="1"/>
          </p:cNvSpPr>
          <p:nvPr>
            <p:ph type="dt" sz="half" idx="10"/>
          </p:nvPr>
        </p:nvSpPr>
        <p:spPr/>
        <p:txBody>
          <a:bodyPr/>
          <a:lstStyle/>
          <a:p>
            <a:fld id="{F224FE10-DB35-4C73-A7D3-7CEA102B7066}" type="datetimeFigureOut">
              <a:rPr lang="en-GB" smtClean="0"/>
              <a:t>19/07/2024</a:t>
            </a:fld>
            <a:endParaRPr lang="en-GB"/>
          </a:p>
        </p:txBody>
      </p:sp>
      <p:sp>
        <p:nvSpPr>
          <p:cNvPr id="6" name="Footer Placeholder 5">
            <a:extLst>
              <a:ext uri="{FF2B5EF4-FFF2-40B4-BE49-F238E27FC236}">
                <a16:creationId xmlns:a16="http://schemas.microsoft.com/office/drawing/2014/main" id="{4F4125F3-9E28-A68E-DE98-BBB2380775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CBB95-934C-B518-17F8-69FA38065D41}"/>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12275908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4AEAEB-2703-8D43-ED32-D5EDAFA097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8E72AD57-AD46-DBB3-803D-632D99111B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B695F05-0A2E-1217-0F0E-915D71DB9A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224FE10-DB35-4C73-A7D3-7CEA102B7066}" type="datetimeFigureOut">
              <a:rPr lang="en-GB" smtClean="0"/>
              <a:t>19/07/2024</a:t>
            </a:fld>
            <a:endParaRPr lang="en-GB"/>
          </a:p>
        </p:txBody>
      </p:sp>
      <p:sp>
        <p:nvSpPr>
          <p:cNvPr id="5" name="Footer Placeholder 4">
            <a:extLst>
              <a:ext uri="{FF2B5EF4-FFF2-40B4-BE49-F238E27FC236}">
                <a16:creationId xmlns:a16="http://schemas.microsoft.com/office/drawing/2014/main" id="{3A40346B-FFF1-08BC-580F-40D908C7A4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761EE76-56E5-A611-77F8-5A34166A68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C88738F-5CB0-49E3-BB02-241E922C374C}" type="slidenum">
              <a:rPr lang="en-GB" smtClean="0"/>
              <a:t>‹#›</a:t>
            </a:fld>
            <a:endParaRPr lang="en-GB"/>
          </a:p>
        </p:txBody>
      </p:sp>
      <p:pic>
        <p:nvPicPr>
          <p:cNvPr id="7" name="Picture 6" descr="A green blob on a black background&#10;&#10;Description automatically generated">
            <a:extLst>
              <a:ext uri="{FF2B5EF4-FFF2-40B4-BE49-F238E27FC236}">
                <a16:creationId xmlns:a16="http://schemas.microsoft.com/office/drawing/2014/main" id="{20B699DE-A503-7391-5F5D-EECDCDAE694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276179" y="3962698"/>
            <a:ext cx="4761905" cy="4761905"/>
          </a:xfrm>
          <a:prstGeom prst="rect">
            <a:avLst/>
          </a:prstGeom>
        </p:spPr>
      </p:pic>
      <p:pic>
        <p:nvPicPr>
          <p:cNvPr id="8" name="Picture 7" descr="A pink blob on a black background&#10;&#10;Description automatically generated">
            <a:extLst>
              <a:ext uri="{FF2B5EF4-FFF2-40B4-BE49-F238E27FC236}">
                <a16:creationId xmlns:a16="http://schemas.microsoft.com/office/drawing/2014/main" id="{A58201F3-496F-046C-0C73-C1CD7E6FA3B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196984" y="-1533540"/>
            <a:ext cx="4761905" cy="4761905"/>
          </a:xfrm>
          <a:prstGeom prst="rect">
            <a:avLst/>
          </a:prstGeom>
        </p:spPr>
      </p:pic>
      <p:pic>
        <p:nvPicPr>
          <p:cNvPr id="9" name="Picture 8" descr="A yellow lines in the dark&#10;&#10;Description automatically generated">
            <a:extLst>
              <a:ext uri="{FF2B5EF4-FFF2-40B4-BE49-F238E27FC236}">
                <a16:creationId xmlns:a16="http://schemas.microsoft.com/office/drawing/2014/main" id="{E58B2D57-D40B-D3A4-9BDF-D7F8DDE297B0}"/>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744247" y="3629636"/>
            <a:ext cx="4761905" cy="4761905"/>
          </a:xfrm>
          <a:prstGeom prst="rect">
            <a:avLst/>
          </a:prstGeom>
        </p:spPr>
      </p:pic>
      <p:pic>
        <p:nvPicPr>
          <p:cNvPr id="10" name="Picture 9" descr="A blue and black background&#10;&#10;Description automatically generated">
            <a:extLst>
              <a:ext uri="{FF2B5EF4-FFF2-40B4-BE49-F238E27FC236}">
                <a16:creationId xmlns:a16="http://schemas.microsoft.com/office/drawing/2014/main" id="{BA400E27-E9EC-F830-B031-46D415FFB1AC}"/>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rot="16406731">
            <a:off x="-171153" y="-244141"/>
            <a:ext cx="4761905" cy="4761905"/>
          </a:xfrm>
          <a:prstGeom prst="rect">
            <a:avLst/>
          </a:prstGeom>
        </p:spPr>
      </p:pic>
    </p:spTree>
    <p:extLst>
      <p:ext uri="{BB962C8B-B14F-4D97-AF65-F5344CB8AC3E}">
        <p14:creationId xmlns:p14="http://schemas.microsoft.com/office/powerpoint/2010/main" val="2437227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scra.gov.uk/contact-us/office-location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scra.gov.uk/"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www.chip-partnership.co.uk/" TargetMode="External"/><Relationship Id="rId4" Type="http://schemas.openxmlformats.org/officeDocument/2006/relationships/hyperlink" Target="http://www.chscotland.gov.uk/"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microsoft.com/office/2011/relationships/webextension" Target="../webextensions/webextension1.xml"/><Relationship Id="rId1" Type="http://schemas.openxmlformats.org/officeDocument/2006/relationships/slideLayout" Target="../slideLayouts/slideLayout2.xml"/><Relationship Id="rId5" Type="http://schemas.microsoft.com/office/2011/relationships/webextension" Target="../webextensions/webextension3.xml"/><Relationship Id="rId4" Type="http://schemas.microsoft.com/office/2011/relationships/webextension" Target="../webextensions/webextension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hip-partnership.co.u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221CEC8-8C33-A151-AB16-63A8F1ABF695}"/>
              </a:ext>
            </a:extLst>
          </p:cNvPr>
          <p:cNvPicPr>
            <a:picLocks noChangeAspect="1"/>
          </p:cNvPicPr>
          <p:nvPr/>
        </p:nvPicPr>
        <p:blipFill>
          <a:blip r:embed="rId3"/>
          <a:stretch>
            <a:fillRect/>
          </a:stretch>
        </p:blipFill>
        <p:spPr>
          <a:xfrm>
            <a:off x="1768324" y="5356174"/>
            <a:ext cx="4054207" cy="1085161"/>
          </a:xfrm>
          <a:prstGeom prst="rect">
            <a:avLst/>
          </a:prstGeom>
        </p:spPr>
      </p:pic>
      <p:sp>
        <p:nvSpPr>
          <p:cNvPr id="2" name="Title 1">
            <a:extLst>
              <a:ext uri="{FF2B5EF4-FFF2-40B4-BE49-F238E27FC236}">
                <a16:creationId xmlns:a16="http://schemas.microsoft.com/office/drawing/2014/main" id="{83553AB6-A8B8-5B98-C88B-5D63430DC25E}"/>
              </a:ext>
            </a:extLst>
          </p:cNvPr>
          <p:cNvSpPr>
            <a:spLocks noGrp="1"/>
          </p:cNvSpPr>
          <p:nvPr>
            <p:ph type="ctrTitle"/>
          </p:nvPr>
        </p:nvSpPr>
        <p:spPr>
          <a:xfrm>
            <a:off x="1260324" y="2488797"/>
            <a:ext cx="5300133" cy="2867377"/>
          </a:xfrm>
        </p:spPr>
        <p:txBody>
          <a:bodyPr>
            <a:normAutofit fontScale="90000"/>
          </a:bodyPr>
          <a:lstStyle/>
          <a:p>
            <a:pPr algn="l"/>
            <a:r>
              <a:rPr lang="en-GB" b="1" dirty="0">
                <a:solidFill>
                  <a:srgbClr val="002060"/>
                </a:solidFill>
              </a:rPr>
              <a:t>A Guide to Referral to the Children’s Reporter</a:t>
            </a:r>
            <a:br>
              <a:rPr lang="en-GB" b="1" dirty="0">
                <a:solidFill>
                  <a:srgbClr val="002060"/>
                </a:solidFill>
              </a:rPr>
            </a:br>
            <a:r>
              <a:rPr lang="en-GB" b="1" dirty="0">
                <a:solidFill>
                  <a:srgbClr val="002060"/>
                </a:solidFill>
              </a:rPr>
              <a:t>2024</a:t>
            </a:r>
          </a:p>
        </p:txBody>
      </p:sp>
      <p:pic>
        <p:nvPicPr>
          <p:cNvPr id="5" name="Picture 4" descr="A collage of children's hands painted on a table&#10;&#10;Description automatically generated">
            <a:extLst>
              <a:ext uri="{FF2B5EF4-FFF2-40B4-BE49-F238E27FC236}">
                <a16:creationId xmlns:a16="http://schemas.microsoft.com/office/drawing/2014/main" id="{E46CFA26-E50A-0933-AB0C-0A78E2CCE6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09072" y="120254"/>
            <a:ext cx="5743518" cy="5743518"/>
          </a:xfrm>
          <a:prstGeom prst="rect">
            <a:avLst/>
          </a:prstGeom>
        </p:spPr>
      </p:pic>
    </p:spTree>
    <p:extLst>
      <p:ext uri="{BB962C8B-B14F-4D97-AF65-F5344CB8AC3E}">
        <p14:creationId xmlns:p14="http://schemas.microsoft.com/office/powerpoint/2010/main" val="3760540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BCBC0-71AF-FF25-5750-65A68CD60C43}"/>
              </a:ext>
            </a:extLst>
          </p:cNvPr>
          <p:cNvSpPr>
            <a:spLocks noGrp="1"/>
          </p:cNvSpPr>
          <p:nvPr>
            <p:ph type="title"/>
          </p:nvPr>
        </p:nvSpPr>
        <p:spPr>
          <a:xfrm>
            <a:off x="1810657" y="681037"/>
            <a:ext cx="9031514" cy="1325563"/>
          </a:xfrm>
        </p:spPr>
        <p:txBody>
          <a:bodyPr>
            <a:normAutofit fontScale="90000"/>
          </a:bodyPr>
          <a:lstStyle/>
          <a:p>
            <a:r>
              <a:rPr lang="en-GB" sz="4900" b="1" dirty="0">
                <a:solidFill>
                  <a:srgbClr val="002060"/>
                </a:solidFill>
              </a:rPr>
              <a:t>Section 61 - Constable's duty to provide information to Principal Reporter</a:t>
            </a:r>
            <a:br>
              <a:rPr lang="en-GB" b="1" i="0" dirty="0">
                <a:solidFill>
                  <a:srgbClr val="000000"/>
                </a:solidFill>
                <a:effectLst/>
                <a:highlight>
                  <a:srgbClr val="FFFFFF"/>
                </a:highlight>
                <a:latin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7AAECED6-8B62-ED18-C024-70EECDC57AD0}"/>
              </a:ext>
            </a:extLst>
          </p:cNvPr>
          <p:cNvSpPr>
            <a:spLocks noGrp="1"/>
          </p:cNvSpPr>
          <p:nvPr>
            <p:ph idx="1"/>
          </p:nvPr>
        </p:nvSpPr>
        <p:spPr>
          <a:xfrm>
            <a:off x="1810656" y="2206171"/>
            <a:ext cx="9543143" cy="3970792"/>
          </a:xfrm>
        </p:spPr>
        <p:txBody>
          <a:bodyPr>
            <a:normAutofit fontScale="92500" lnSpcReduction="20000"/>
          </a:bodyPr>
          <a:lstStyle/>
          <a:p>
            <a:pPr marL="0" indent="0" algn="l">
              <a:buNone/>
            </a:pPr>
            <a:r>
              <a:rPr lang="en-GB" dirty="0">
                <a:solidFill>
                  <a:srgbClr val="002060"/>
                </a:solidFill>
                <a:highlight>
                  <a:srgbClr val="FFFFFF"/>
                </a:highlight>
                <a:latin typeface="Aptos" panose="020B0004020202020204" pitchFamily="34" charset="0"/>
              </a:rPr>
              <a:t>(1)This section applies where a constable considers—</a:t>
            </a:r>
          </a:p>
          <a:p>
            <a:pPr marL="0" indent="0" algn="l">
              <a:buNone/>
            </a:pPr>
            <a:r>
              <a:rPr lang="en-GB" dirty="0">
                <a:solidFill>
                  <a:srgbClr val="002060"/>
                </a:solidFill>
                <a:highlight>
                  <a:srgbClr val="FFFFFF"/>
                </a:highlight>
                <a:latin typeface="Aptos" panose="020B0004020202020204" pitchFamily="34" charset="0"/>
              </a:rPr>
              <a:t>	(a)that a child is in need of protection, guidance, treatment or 	control, and</a:t>
            </a:r>
          </a:p>
          <a:p>
            <a:pPr marL="0" indent="0" algn="l">
              <a:buNone/>
            </a:pPr>
            <a:r>
              <a:rPr lang="en-GB" dirty="0">
                <a:solidFill>
                  <a:srgbClr val="002060"/>
                </a:solidFill>
                <a:highlight>
                  <a:srgbClr val="FFFFFF"/>
                </a:highlight>
                <a:latin typeface="Aptos" panose="020B0004020202020204" pitchFamily="34" charset="0"/>
              </a:rPr>
              <a:t>	(b)that it might be necessary for a compulsory supervision order to 	be made in relation to the child.</a:t>
            </a:r>
          </a:p>
          <a:p>
            <a:pPr marL="0" indent="0" algn="l">
              <a:buNone/>
            </a:pPr>
            <a:r>
              <a:rPr lang="en-GB" dirty="0">
                <a:solidFill>
                  <a:srgbClr val="002060"/>
                </a:solidFill>
                <a:highlight>
                  <a:srgbClr val="FFFFFF"/>
                </a:highlight>
                <a:latin typeface="Aptos" panose="020B0004020202020204" pitchFamily="34" charset="0"/>
              </a:rPr>
              <a:t>(2)The constable </a:t>
            </a:r>
            <a:r>
              <a:rPr lang="en-GB" b="1" dirty="0">
                <a:solidFill>
                  <a:srgbClr val="002060"/>
                </a:solidFill>
                <a:highlight>
                  <a:srgbClr val="FFFFFF"/>
                </a:highlight>
                <a:latin typeface="Aptos" panose="020B0004020202020204" pitchFamily="34" charset="0"/>
              </a:rPr>
              <a:t>must give the Principal Reporter all relevant information which the constable has been able to discover </a:t>
            </a:r>
            <a:r>
              <a:rPr lang="en-GB" dirty="0">
                <a:solidFill>
                  <a:srgbClr val="002060"/>
                </a:solidFill>
                <a:highlight>
                  <a:srgbClr val="FFFFFF"/>
                </a:highlight>
                <a:latin typeface="Aptos" panose="020B0004020202020204" pitchFamily="34" charset="0"/>
              </a:rPr>
              <a:t>in relation to the child.</a:t>
            </a:r>
          </a:p>
          <a:p>
            <a:pPr marL="0" indent="0" algn="l">
              <a:buNone/>
            </a:pPr>
            <a:r>
              <a:rPr lang="en-GB" dirty="0">
                <a:solidFill>
                  <a:srgbClr val="002060"/>
                </a:solidFill>
                <a:highlight>
                  <a:srgbClr val="FFFFFF"/>
                </a:highlight>
                <a:latin typeface="Aptos" panose="020B0004020202020204" pitchFamily="34" charset="0"/>
              </a:rPr>
              <a:t>(3)If the constable makes a report under [section 20(1)(d) of the Police and Fire Reform (Scotland) Act 2012 (asp 8)] in relation to the child, </a:t>
            </a:r>
            <a:r>
              <a:rPr lang="en-GB" b="1" dirty="0">
                <a:solidFill>
                  <a:srgbClr val="002060"/>
                </a:solidFill>
                <a:highlight>
                  <a:srgbClr val="FFFFFF"/>
                </a:highlight>
                <a:latin typeface="Aptos" panose="020B0004020202020204" pitchFamily="34" charset="0"/>
              </a:rPr>
              <a:t>the constable must also make the report </a:t>
            </a:r>
            <a:r>
              <a:rPr lang="en-GB" dirty="0">
                <a:solidFill>
                  <a:srgbClr val="002060"/>
                </a:solidFill>
                <a:highlight>
                  <a:srgbClr val="FFFFFF"/>
                </a:highlight>
                <a:latin typeface="Aptos" panose="020B0004020202020204" pitchFamily="34" charset="0"/>
              </a:rPr>
              <a:t>to the Principal Reporter.</a:t>
            </a:r>
          </a:p>
          <a:p>
            <a:endParaRPr lang="en-GB" dirty="0"/>
          </a:p>
        </p:txBody>
      </p:sp>
    </p:spTree>
    <p:extLst>
      <p:ext uri="{BB962C8B-B14F-4D97-AF65-F5344CB8AC3E}">
        <p14:creationId xmlns:p14="http://schemas.microsoft.com/office/powerpoint/2010/main" val="31531729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8695C-A29E-A10F-5324-8B6D68CEC2A7}"/>
              </a:ext>
            </a:extLst>
          </p:cNvPr>
          <p:cNvSpPr>
            <a:spLocks noGrp="1"/>
          </p:cNvSpPr>
          <p:nvPr>
            <p:ph type="title"/>
          </p:nvPr>
        </p:nvSpPr>
        <p:spPr>
          <a:xfrm>
            <a:off x="1563915" y="379639"/>
            <a:ext cx="10515600" cy="1325563"/>
          </a:xfrm>
        </p:spPr>
        <p:txBody>
          <a:bodyPr/>
          <a:lstStyle/>
          <a:p>
            <a:r>
              <a:rPr lang="en-GB" b="1" dirty="0">
                <a:solidFill>
                  <a:srgbClr val="002060"/>
                </a:solidFill>
              </a:rPr>
              <a:t>Legal tests (referral criteria)</a:t>
            </a:r>
          </a:p>
        </p:txBody>
      </p:sp>
      <p:sp>
        <p:nvSpPr>
          <p:cNvPr id="3" name="Content Placeholder 2">
            <a:extLst>
              <a:ext uri="{FF2B5EF4-FFF2-40B4-BE49-F238E27FC236}">
                <a16:creationId xmlns:a16="http://schemas.microsoft.com/office/drawing/2014/main" id="{BC4F9208-E801-37E7-E869-3FF8E5DE3170}"/>
              </a:ext>
            </a:extLst>
          </p:cNvPr>
          <p:cNvSpPr>
            <a:spLocks noGrp="1"/>
          </p:cNvSpPr>
          <p:nvPr>
            <p:ph idx="1"/>
          </p:nvPr>
        </p:nvSpPr>
        <p:spPr/>
        <p:txBody>
          <a:bodyPr/>
          <a:lstStyle/>
          <a:p>
            <a:pPr>
              <a:buClr>
                <a:srgbClr val="FFC000"/>
              </a:buClr>
            </a:pPr>
            <a:r>
              <a:rPr lang="en-GB" dirty="0">
                <a:solidFill>
                  <a:srgbClr val="002060"/>
                </a:solidFill>
              </a:rPr>
              <a:t>Part 6 of the Children’s Hearings (Scotland) Act 2011</a:t>
            </a:r>
          </a:p>
          <a:p>
            <a:endParaRPr lang="en-GB" dirty="0">
              <a:solidFill>
                <a:srgbClr val="002060"/>
              </a:solidFill>
            </a:endParaRPr>
          </a:p>
          <a:p>
            <a:pPr marL="0" indent="0">
              <a:buNone/>
            </a:pPr>
            <a:r>
              <a:rPr lang="en-GB" sz="2600" b="1" dirty="0">
                <a:solidFill>
                  <a:srgbClr val="002060"/>
                </a:solidFill>
                <a:highlight>
                  <a:srgbClr val="FFFFFF"/>
                </a:highlight>
                <a:latin typeface="Aptos" panose="020B0004020202020204" pitchFamily="34" charset="0"/>
              </a:rPr>
              <a:t>the child is in need of protection, guidance, treatment or control </a:t>
            </a:r>
          </a:p>
          <a:p>
            <a:pPr marL="0" indent="0">
              <a:buNone/>
            </a:pPr>
            <a:r>
              <a:rPr lang="en-GB" sz="2600" dirty="0">
                <a:solidFill>
                  <a:srgbClr val="002060"/>
                </a:solidFill>
                <a:highlight>
                  <a:srgbClr val="FFFFFF"/>
                </a:highlight>
                <a:latin typeface="Aptos" panose="020B0004020202020204" pitchFamily="34" charset="0"/>
              </a:rPr>
              <a:t>and </a:t>
            </a:r>
          </a:p>
          <a:p>
            <a:pPr marL="0" indent="0">
              <a:lnSpc>
                <a:spcPct val="107000"/>
              </a:lnSpc>
              <a:spcAft>
                <a:spcPts val="800"/>
              </a:spcAft>
              <a:buNone/>
            </a:pPr>
            <a:r>
              <a:rPr lang="en-GB" sz="2600" b="1" dirty="0">
                <a:solidFill>
                  <a:srgbClr val="002060"/>
                </a:solidFill>
                <a:highlight>
                  <a:srgbClr val="FFFFFF"/>
                </a:highlight>
                <a:latin typeface="Aptos" panose="020B0004020202020204" pitchFamily="34" charset="0"/>
              </a:rPr>
              <a:t>it might be necessary for a Compulsory Supervision Order to be made in relation to the child</a:t>
            </a:r>
          </a:p>
          <a:p>
            <a:endParaRPr lang="en-GB" dirty="0"/>
          </a:p>
        </p:txBody>
      </p:sp>
    </p:spTree>
    <p:extLst>
      <p:ext uri="{BB962C8B-B14F-4D97-AF65-F5344CB8AC3E}">
        <p14:creationId xmlns:p14="http://schemas.microsoft.com/office/powerpoint/2010/main" val="19356079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55F42-F6E2-75DD-378C-214243232089}"/>
              </a:ext>
            </a:extLst>
          </p:cNvPr>
          <p:cNvSpPr>
            <a:spLocks noGrp="1"/>
          </p:cNvSpPr>
          <p:nvPr>
            <p:ph type="title"/>
          </p:nvPr>
        </p:nvSpPr>
        <p:spPr>
          <a:xfrm>
            <a:off x="1676400" y="263525"/>
            <a:ext cx="10515600" cy="1325563"/>
          </a:xfrm>
        </p:spPr>
        <p:txBody>
          <a:bodyPr/>
          <a:lstStyle/>
          <a:p>
            <a:r>
              <a:rPr lang="en-GB" b="1" dirty="0">
                <a:solidFill>
                  <a:srgbClr val="002060"/>
                </a:solidFill>
              </a:rPr>
              <a:t>How does this fit with GIRFEC?</a:t>
            </a:r>
          </a:p>
        </p:txBody>
      </p:sp>
      <p:sp>
        <p:nvSpPr>
          <p:cNvPr id="3" name="Content Placeholder 2">
            <a:extLst>
              <a:ext uri="{FF2B5EF4-FFF2-40B4-BE49-F238E27FC236}">
                <a16:creationId xmlns:a16="http://schemas.microsoft.com/office/drawing/2014/main" id="{FE8A3912-B0F6-AA51-E6D6-4076F926E55E}"/>
              </a:ext>
            </a:extLst>
          </p:cNvPr>
          <p:cNvSpPr>
            <a:spLocks noGrp="1"/>
          </p:cNvSpPr>
          <p:nvPr>
            <p:ph idx="1"/>
          </p:nvPr>
        </p:nvSpPr>
        <p:spPr/>
        <p:txBody>
          <a:bodyPr/>
          <a:lstStyle/>
          <a:p>
            <a:pPr>
              <a:buClr>
                <a:srgbClr val="FFC000"/>
              </a:buClr>
            </a:pPr>
            <a:r>
              <a:rPr lang="en-GB" dirty="0">
                <a:solidFill>
                  <a:srgbClr val="002060"/>
                </a:solidFill>
              </a:rPr>
              <a:t>GIRFEC – Getting it Right for Every Child – is one of the policy frameworks for the Children’s Hearing</a:t>
            </a:r>
          </a:p>
          <a:p>
            <a:pPr>
              <a:buClr>
                <a:srgbClr val="FFC000"/>
              </a:buClr>
            </a:pPr>
            <a:r>
              <a:rPr lang="en-GB" dirty="0">
                <a:solidFill>
                  <a:srgbClr val="002060"/>
                </a:solidFill>
              </a:rPr>
              <a:t>Support is focussed on a child’s wellbeing</a:t>
            </a:r>
          </a:p>
          <a:p>
            <a:pPr>
              <a:buClr>
                <a:srgbClr val="FFC000"/>
              </a:buClr>
            </a:pPr>
            <a:r>
              <a:rPr lang="en-GB" dirty="0">
                <a:solidFill>
                  <a:srgbClr val="002060"/>
                </a:solidFill>
              </a:rPr>
              <a:t>Wellbeing is measured using the 8 SHANARRI indicators – </a:t>
            </a:r>
          </a:p>
          <a:p>
            <a:pPr marL="0" indent="0">
              <a:buNone/>
            </a:pPr>
            <a:r>
              <a:rPr lang="en-GB" b="1" dirty="0">
                <a:solidFill>
                  <a:srgbClr val="002060"/>
                </a:solidFill>
              </a:rPr>
              <a:t>safe, happy, achieving, nurtured, active, respected, responsible and included</a:t>
            </a:r>
          </a:p>
          <a:p>
            <a:pPr>
              <a:buClr>
                <a:srgbClr val="FFC000"/>
              </a:buClr>
            </a:pPr>
            <a:r>
              <a:rPr lang="en-GB" dirty="0">
                <a:solidFill>
                  <a:srgbClr val="002060"/>
                </a:solidFill>
              </a:rPr>
              <a:t>Is voluntary engagement enough, or likely to be enough, to meet the child’s needs? </a:t>
            </a:r>
          </a:p>
        </p:txBody>
      </p:sp>
    </p:spTree>
    <p:extLst>
      <p:ext uri="{BB962C8B-B14F-4D97-AF65-F5344CB8AC3E}">
        <p14:creationId xmlns:p14="http://schemas.microsoft.com/office/powerpoint/2010/main" val="1720525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946FE-6B97-B3A9-C009-A0DB1CF5AA9A}"/>
              </a:ext>
            </a:extLst>
          </p:cNvPr>
          <p:cNvSpPr>
            <a:spLocks noGrp="1"/>
          </p:cNvSpPr>
          <p:nvPr>
            <p:ph type="title"/>
          </p:nvPr>
        </p:nvSpPr>
        <p:spPr>
          <a:xfrm>
            <a:off x="1676400" y="394153"/>
            <a:ext cx="10515600" cy="1325563"/>
          </a:xfrm>
        </p:spPr>
        <p:txBody>
          <a:bodyPr/>
          <a:lstStyle/>
          <a:p>
            <a:r>
              <a:rPr lang="en-GB" b="1" dirty="0">
                <a:solidFill>
                  <a:srgbClr val="002060"/>
                </a:solidFill>
              </a:rPr>
              <a:t>Balance of risk and support	</a:t>
            </a:r>
            <a:r>
              <a:rPr lang="en-GB" dirty="0"/>
              <a:t>	</a:t>
            </a:r>
          </a:p>
        </p:txBody>
      </p:sp>
      <p:sp>
        <p:nvSpPr>
          <p:cNvPr id="3" name="Content Placeholder 2">
            <a:extLst>
              <a:ext uri="{FF2B5EF4-FFF2-40B4-BE49-F238E27FC236}">
                <a16:creationId xmlns:a16="http://schemas.microsoft.com/office/drawing/2014/main" id="{06E98F99-F6EB-F715-8752-687C11EA3E0D}"/>
              </a:ext>
            </a:extLst>
          </p:cNvPr>
          <p:cNvSpPr>
            <a:spLocks noGrp="1"/>
          </p:cNvSpPr>
          <p:nvPr>
            <p:ph idx="1"/>
          </p:nvPr>
        </p:nvSpPr>
        <p:spPr/>
        <p:txBody>
          <a:bodyPr/>
          <a:lstStyle/>
          <a:p>
            <a:pPr>
              <a:buClr>
                <a:srgbClr val="FFC000"/>
              </a:buClr>
            </a:pPr>
            <a:r>
              <a:rPr lang="en-GB" dirty="0">
                <a:solidFill>
                  <a:srgbClr val="002060"/>
                </a:solidFill>
              </a:rPr>
              <a:t>MAY  v  MUST</a:t>
            </a:r>
          </a:p>
          <a:p>
            <a:pPr>
              <a:buClr>
                <a:srgbClr val="FFC000"/>
              </a:buClr>
            </a:pPr>
            <a:r>
              <a:rPr lang="en-GB" dirty="0">
                <a:solidFill>
                  <a:srgbClr val="002060"/>
                </a:solidFill>
              </a:rPr>
              <a:t>Move from:</a:t>
            </a:r>
          </a:p>
          <a:p>
            <a:pPr marL="0" indent="0">
              <a:buNone/>
            </a:pPr>
            <a:endParaRPr lang="en-GB" dirty="0">
              <a:solidFill>
                <a:srgbClr val="002060"/>
              </a:solidFill>
            </a:endParaRPr>
          </a:p>
          <a:p>
            <a:pPr marL="0" indent="0">
              <a:buNone/>
            </a:pPr>
            <a:r>
              <a:rPr lang="en-GB" dirty="0">
                <a:solidFill>
                  <a:srgbClr val="002060"/>
                </a:solidFill>
              </a:rPr>
              <a:t>working with a family with no legal or statutory basis </a:t>
            </a:r>
          </a:p>
          <a:p>
            <a:pPr marL="0" indent="0">
              <a:buNone/>
            </a:pPr>
            <a:r>
              <a:rPr lang="en-GB" dirty="0">
                <a:solidFill>
                  <a:srgbClr val="002060"/>
                </a:solidFill>
              </a:rPr>
              <a:t>to </a:t>
            </a:r>
          </a:p>
          <a:p>
            <a:pPr marL="0" indent="0">
              <a:buNone/>
            </a:pPr>
            <a:r>
              <a:rPr lang="en-GB" dirty="0">
                <a:solidFill>
                  <a:srgbClr val="002060"/>
                </a:solidFill>
              </a:rPr>
              <a:t>working with a family on a statutory basis, under a legal order</a:t>
            </a:r>
          </a:p>
        </p:txBody>
      </p:sp>
    </p:spTree>
    <p:extLst>
      <p:ext uri="{BB962C8B-B14F-4D97-AF65-F5344CB8AC3E}">
        <p14:creationId xmlns:p14="http://schemas.microsoft.com/office/powerpoint/2010/main" val="13506318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666B8-0389-C9B8-0D4E-56B089FCA649}"/>
              </a:ext>
            </a:extLst>
          </p:cNvPr>
          <p:cNvSpPr>
            <a:spLocks noGrp="1"/>
          </p:cNvSpPr>
          <p:nvPr>
            <p:ph type="title"/>
          </p:nvPr>
        </p:nvSpPr>
        <p:spPr>
          <a:xfrm>
            <a:off x="1676400" y="365125"/>
            <a:ext cx="10515600" cy="1325563"/>
          </a:xfrm>
        </p:spPr>
        <p:txBody>
          <a:bodyPr/>
          <a:lstStyle/>
          <a:p>
            <a:r>
              <a:rPr lang="en-GB" b="1" dirty="0">
                <a:solidFill>
                  <a:srgbClr val="002060"/>
                </a:solidFill>
              </a:rPr>
              <a:t>5 key questions</a:t>
            </a:r>
          </a:p>
        </p:txBody>
      </p:sp>
      <p:sp>
        <p:nvSpPr>
          <p:cNvPr id="3" name="Content Placeholder 2">
            <a:extLst>
              <a:ext uri="{FF2B5EF4-FFF2-40B4-BE49-F238E27FC236}">
                <a16:creationId xmlns:a16="http://schemas.microsoft.com/office/drawing/2014/main" id="{1F4F240F-CADB-C028-89C8-ABF191499C99}"/>
              </a:ext>
            </a:extLst>
          </p:cNvPr>
          <p:cNvSpPr>
            <a:spLocks noGrp="1"/>
          </p:cNvSpPr>
          <p:nvPr>
            <p:ph idx="1"/>
          </p:nvPr>
        </p:nvSpPr>
        <p:spPr/>
        <p:txBody>
          <a:bodyPr/>
          <a:lstStyle/>
          <a:p>
            <a:pPr marL="514350" lvl="0" indent="-514350">
              <a:lnSpc>
                <a:spcPct val="107000"/>
              </a:lnSpc>
              <a:buFont typeface="+mj-lt"/>
              <a:buAutoNum type="arabicPeriod"/>
            </a:pPr>
            <a:r>
              <a:rPr lang="en-GB" dirty="0">
                <a:solidFill>
                  <a:srgbClr val="002060"/>
                </a:solidFill>
              </a:rPr>
              <a:t>What is getting in the way of this child or young person’s wellbeing? </a:t>
            </a:r>
          </a:p>
          <a:p>
            <a:pPr marL="514350" lvl="0" indent="-514350">
              <a:lnSpc>
                <a:spcPct val="107000"/>
              </a:lnSpc>
              <a:buFont typeface="+mj-lt"/>
              <a:buAutoNum type="arabicPeriod"/>
            </a:pPr>
            <a:r>
              <a:rPr lang="en-GB" dirty="0">
                <a:solidFill>
                  <a:srgbClr val="002060"/>
                </a:solidFill>
              </a:rPr>
              <a:t>Do I have all the information I need to help this child or young person? </a:t>
            </a:r>
          </a:p>
          <a:p>
            <a:pPr marL="514350" lvl="0" indent="-514350">
              <a:lnSpc>
                <a:spcPct val="107000"/>
              </a:lnSpc>
              <a:buFont typeface="+mj-lt"/>
              <a:buAutoNum type="arabicPeriod"/>
            </a:pPr>
            <a:r>
              <a:rPr lang="en-GB" dirty="0">
                <a:solidFill>
                  <a:srgbClr val="002060"/>
                </a:solidFill>
              </a:rPr>
              <a:t>What can I do now to help this child or young person? </a:t>
            </a:r>
          </a:p>
          <a:p>
            <a:pPr marL="514350" lvl="0" indent="-514350">
              <a:lnSpc>
                <a:spcPct val="107000"/>
              </a:lnSpc>
              <a:buFont typeface="+mj-lt"/>
              <a:buAutoNum type="arabicPeriod"/>
            </a:pPr>
            <a:r>
              <a:rPr lang="en-GB" dirty="0">
                <a:solidFill>
                  <a:srgbClr val="002060"/>
                </a:solidFill>
              </a:rPr>
              <a:t>What can my agency do to help this child or young person? </a:t>
            </a:r>
          </a:p>
          <a:p>
            <a:pPr marL="514350" lvl="0" indent="-514350">
              <a:lnSpc>
                <a:spcPct val="107000"/>
              </a:lnSpc>
              <a:spcAft>
                <a:spcPts val="800"/>
              </a:spcAft>
              <a:buFont typeface="+mj-lt"/>
              <a:buAutoNum type="arabicPeriod"/>
            </a:pPr>
            <a:r>
              <a:rPr lang="en-GB" dirty="0">
                <a:solidFill>
                  <a:srgbClr val="002060"/>
                </a:solidFill>
              </a:rPr>
              <a:t>What additional help – if any – may be needed from others? </a:t>
            </a:r>
          </a:p>
          <a:p>
            <a:endParaRPr lang="en-GB" dirty="0"/>
          </a:p>
        </p:txBody>
      </p:sp>
    </p:spTree>
    <p:extLst>
      <p:ext uri="{BB962C8B-B14F-4D97-AF65-F5344CB8AC3E}">
        <p14:creationId xmlns:p14="http://schemas.microsoft.com/office/powerpoint/2010/main" val="37079138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4B959-4E2F-9382-7035-5045475ABD23}"/>
              </a:ext>
            </a:extLst>
          </p:cNvPr>
          <p:cNvSpPr>
            <a:spLocks noGrp="1"/>
          </p:cNvSpPr>
          <p:nvPr>
            <p:ph type="title"/>
          </p:nvPr>
        </p:nvSpPr>
        <p:spPr>
          <a:xfrm>
            <a:off x="1897742" y="350611"/>
            <a:ext cx="10515600" cy="1325563"/>
          </a:xfrm>
        </p:spPr>
        <p:txBody>
          <a:bodyPr/>
          <a:lstStyle/>
          <a:p>
            <a:r>
              <a:rPr lang="en-GB" b="1" dirty="0">
                <a:solidFill>
                  <a:srgbClr val="002060"/>
                </a:solidFill>
              </a:rPr>
              <a:t>Making a referral</a:t>
            </a:r>
          </a:p>
        </p:txBody>
      </p:sp>
      <p:sp>
        <p:nvSpPr>
          <p:cNvPr id="3" name="Content Placeholder 2">
            <a:extLst>
              <a:ext uri="{FF2B5EF4-FFF2-40B4-BE49-F238E27FC236}">
                <a16:creationId xmlns:a16="http://schemas.microsoft.com/office/drawing/2014/main" id="{3F6E4EF4-04AA-129B-9EB8-B769D9D9D90E}"/>
              </a:ext>
            </a:extLst>
          </p:cNvPr>
          <p:cNvSpPr>
            <a:spLocks noGrp="1"/>
          </p:cNvSpPr>
          <p:nvPr>
            <p:ph idx="1"/>
          </p:nvPr>
        </p:nvSpPr>
        <p:spPr>
          <a:xfrm>
            <a:off x="838200" y="1625148"/>
            <a:ext cx="10515600" cy="4351338"/>
          </a:xfrm>
        </p:spPr>
        <p:txBody>
          <a:bodyPr/>
          <a:lstStyle/>
          <a:p>
            <a:pPr>
              <a:buClr>
                <a:srgbClr val="FFC000"/>
              </a:buClr>
            </a:pPr>
            <a:r>
              <a:rPr lang="en-GB" dirty="0">
                <a:solidFill>
                  <a:srgbClr val="002060"/>
                </a:solidFill>
              </a:rPr>
              <a:t>Emergency action</a:t>
            </a:r>
          </a:p>
          <a:p>
            <a:pPr>
              <a:buClr>
                <a:srgbClr val="FFC000"/>
              </a:buClr>
            </a:pPr>
            <a:r>
              <a:rPr lang="en-GB" dirty="0">
                <a:solidFill>
                  <a:srgbClr val="002060"/>
                </a:solidFill>
              </a:rPr>
              <a:t>‘Quick’ or ‘urgent’ referral (without testing voluntary support first)</a:t>
            </a:r>
          </a:p>
          <a:p>
            <a:pPr>
              <a:buClr>
                <a:srgbClr val="FFC000"/>
              </a:buClr>
            </a:pPr>
            <a:r>
              <a:rPr lang="en-GB" dirty="0">
                <a:solidFill>
                  <a:srgbClr val="002060"/>
                </a:solidFill>
              </a:rPr>
              <a:t>Child in conflict with the law</a:t>
            </a:r>
          </a:p>
          <a:p>
            <a:pPr>
              <a:buClr>
                <a:srgbClr val="FFC000"/>
              </a:buClr>
            </a:pPr>
            <a:r>
              <a:rPr lang="en-GB" dirty="0">
                <a:solidFill>
                  <a:srgbClr val="002060"/>
                </a:solidFill>
              </a:rPr>
              <a:t>A referral can result in a Children’s Hearing</a:t>
            </a:r>
          </a:p>
          <a:p>
            <a:pPr>
              <a:buClr>
                <a:srgbClr val="FFC000"/>
              </a:buClr>
            </a:pPr>
            <a:r>
              <a:rPr lang="en-GB" dirty="0">
                <a:solidFill>
                  <a:srgbClr val="002060"/>
                </a:solidFill>
              </a:rPr>
              <a:t>You can speak to the Children’s Reporter before you make a referral – to clarify thinking, understand the application of the referral criteria</a:t>
            </a:r>
          </a:p>
          <a:p>
            <a:pPr>
              <a:buClr>
                <a:srgbClr val="FFC000"/>
              </a:buClr>
            </a:pPr>
            <a:r>
              <a:rPr lang="en-GB" dirty="0">
                <a:solidFill>
                  <a:srgbClr val="002060"/>
                </a:solidFill>
              </a:rPr>
              <a:t>Appendices to the Guide have additional information</a:t>
            </a:r>
          </a:p>
          <a:p>
            <a:pPr>
              <a:buClr>
                <a:srgbClr val="FFC000"/>
              </a:buClr>
            </a:pPr>
            <a:r>
              <a:rPr lang="en-GB" b="1" dirty="0">
                <a:solidFill>
                  <a:srgbClr val="002060"/>
                </a:solidFill>
              </a:rPr>
              <a:t>The Children’s Reporter cannot require or prevent a referral</a:t>
            </a:r>
          </a:p>
        </p:txBody>
      </p:sp>
    </p:spTree>
    <p:extLst>
      <p:ext uri="{BB962C8B-B14F-4D97-AF65-F5344CB8AC3E}">
        <p14:creationId xmlns:p14="http://schemas.microsoft.com/office/powerpoint/2010/main" val="23481378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1FB54-D3A5-1D32-CD99-59ACD8E5A2F2}"/>
              </a:ext>
            </a:extLst>
          </p:cNvPr>
          <p:cNvSpPr>
            <a:spLocks noGrp="1"/>
          </p:cNvSpPr>
          <p:nvPr>
            <p:ph type="title"/>
          </p:nvPr>
        </p:nvSpPr>
        <p:spPr>
          <a:xfrm>
            <a:off x="1676400" y="307975"/>
            <a:ext cx="10515600" cy="1325563"/>
          </a:xfrm>
        </p:spPr>
        <p:txBody>
          <a:bodyPr/>
          <a:lstStyle/>
          <a:p>
            <a:r>
              <a:rPr lang="en-GB" b="1" dirty="0">
                <a:solidFill>
                  <a:srgbClr val="002060"/>
                </a:solidFill>
              </a:rPr>
              <a:t>Do I let a family know? </a:t>
            </a:r>
          </a:p>
        </p:txBody>
      </p:sp>
      <p:sp>
        <p:nvSpPr>
          <p:cNvPr id="3" name="Content Placeholder 2">
            <a:extLst>
              <a:ext uri="{FF2B5EF4-FFF2-40B4-BE49-F238E27FC236}">
                <a16:creationId xmlns:a16="http://schemas.microsoft.com/office/drawing/2014/main" id="{277DBF41-113E-FE67-A1BE-C153A8635D67}"/>
              </a:ext>
            </a:extLst>
          </p:cNvPr>
          <p:cNvSpPr>
            <a:spLocks noGrp="1"/>
          </p:cNvSpPr>
          <p:nvPr>
            <p:ph idx="1"/>
          </p:nvPr>
        </p:nvSpPr>
        <p:spPr/>
        <p:txBody>
          <a:bodyPr/>
          <a:lstStyle/>
          <a:p>
            <a:pPr>
              <a:buClr>
                <a:srgbClr val="FFC000"/>
              </a:buClr>
            </a:pPr>
            <a:r>
              <a:rPr lang="en-GB" dirty="0">
                <a:solidFill>
                  <a:srgbClr val="002060"/>
                </a:solidFill>
              </a:rPr>
              <a:t>The consent of a child and family is not needed for a referral to the Children’s Reporter</a:t>
            </a:r>
          </a:p>
          <a:p>
            <a:pPr>
              <a:buClr>
                <a:srgbClr val="FFC000"/>
              </a:buClr>
            </a:pPr>
            <a:r>
              <a:rPr lang="en-GB" dirty="0">
                <a:solidFill>
                  <a:srgbClr val="002060"/>
                </a:solidFill>
              </a:rPr>
              <a:t>Good practice – inform the child and family</a:t>
            </a:r>
          </a:p>
          <a:p>
            <a:pPr>
              <a:buClr>
                <a:srgbClr val="FFC000"/>
              </a:buClr>
            </a:pPr>
            <a:r>
              <a:rPr lang="en-GB" dirty="0">
                <a:solidFill>
                  <a:srgbClr val="002060"/>
                </a:solidFill>
              </a:rPr>
              <a:t>Children’s Reporter will write letters</a:t>
            </a:r>
          </a:p>
          <a:p>
            <a:pPr>
              <a:buClr>
                <a:srgbClr val="FFC000"/>
              </a:buClr>
            </a:pPr>
            <a:r>
              <a:rPr lang="en-GB" dirty="0">
                <a:solidFill>
                  <a:srgbClr val="002060"/>
                </a:solidFill>
              </a:rPr>
              <a:t>If there needs to be a safety plan around communications let the Children’s Reporter know</a:t>
            </a:r>
          </a:p>
          <a:p>
            <a:pPr>
              <a:buClr>
                <a:srgbClr val="FFC000"/>
              </a:buClr>
            </a:pPr>
            <a:r>
              <a:rPr lang="en-GB" dirty="0">
                <a:solidFill>
                  <a:srgbClr val="002060"/>
                </a:solidFill>
              </a:rPr>
              <a:t>If a family doesn’t know about a referral, tell the Children’s Reporter</a:t>
            </a:r>
          </a:p>
          <a:p>
            <a:endParaRPr lang="en-GB" dirty="0"/>
          </a:p>
        </p:txBody>
      </p:sp>
    </p:spTree>
    <p:extLst>
      <p:ext uri="{BB962C8B-B14F-4D97-AF65-F5344CB8AC3E}">
        <p14:creationId xmlns:p14="http://schemas.microsoft.com/office/powerpoint/2010/main" val="7442892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F0794-4B76-EFD3-30B4-CEE9759869B4}"/>
              </a:ext>
            </a:extLst>
          </p:cNvPr>
          <p:cNvSpPr>
            <a:spLocks noGrp="1"/>
          </p:cNvSpPr>
          <p:nvPr>
            <p:ph type="title"/>
          </p:nvPr>
        </p:nvSpPr>
        <p:spPr>
          <a:xfrm>
            <a:off x="1676400" y="336550"/>
            <a:ext cx="10515600" cy="1325563"/>
          </a:xfrm>
        </p:spPr>
        <p:txBody>
          <a:bodyPr/>
          <a:lstStyle/>
          <a:p>
            <a:r>
              <a:rPr lang="en-GB" b="1" dirty="0">
                <a:solidFill>
                  <a:srgbClr val="002060"/>
                </a:solidFill>
              </a:rPr>
              <a:t>Child already on a CSO?</a:t>
            </a:r>
          </a:p>
        </p:txBody>
      </p:sp>
      <p:sp>
        <p:nvSpPr>
          <p:cNvPr id="3" name="Content Placeholder 2">
            <a:extLst>
              <a:ext uri="{FF2B5EF4-FFF2-40B4-BE49-F238E27FC236}">
                <a16:creationId xmlns:a16="http://schemas.microsoft.com/office/drawing/2014/main" id="{67A33CA4-9854-6982-C7FA-73F91C018EE2}"/>
              </a:ext>
            </a:extLst>
          </p:cNvPr>
          <p:cNvSpPr>
            <a:spLocks noGrp="1"/>
          </p:cNvSpPr>
          <p:nvPr>
            <p:ph idx="1"/>
          </p:nvPr>
        </p:nvSpPr>
        <p:spPr/>
        <p:txBody>
          <a:bodyPr/>
          <a:lstStyle/>
          <a:p>
            <a:pPr>
              <a:buClr>
                <a:srgbClr val="FFC000"/>
              </a:buClr>
            </a:pPr>
            <a:r>
              <a:rPr lang="en-GB" dirty="0">
                <a:solidFill>
                  <a:srgbClr val="002060"/>
                </a:solidFill>
              </a:rPr>
              <a:t>Should I refer? </a:t>
            </a:r>
          </a:p>
          <a:p>
            <a:pPr>
              <a:buClr>
                <a:srgbClr val="FFC000"/>
              </a:buClr>
            </a:pPr>
            <a:r>
              <a:rPr lang="en-GB" dirty="0">
                <a:solidFill>
                  <a:srgbClr val="002060"/>
                </a:solidFill>
              </a:rPr>
              <a:t>Changing circumstances</a:t>
            </a:r>
          </a:p>
          <a:p>
            <a:pPr>
              <a:buClr>
                <a:srgbClr val="FFC000"/>
              </a:buClr>
            </a:pPr>
            <a:r>
              <a:rPr lang="en-GB" dirty="0">
                <a:solidFill>
                  <a:srgbClr val="002060"/>
                </a:solidFill>
              </a:rPr>
              <a:t>Changing needs</a:t>
            </a:r>
          </a:p>
          <a:p>
            <a:pPr>
              <a:buClr>
                <a:srgbClr val="FFC000"/>
              </a:buClr>
            </a:pPr>
            <a:r>
              <a:rPr lang="en-GB" dirty="0">
                <a:solidFill>
                  <a:srgbClr val="002060"/>
                </a:solidFill>
              </a:rPr>
              <a:t>Indication that new grounds should be considered</a:t>
            </a:r>
          </a:p>
          <a:p>
            <a:pPr>
              <a:buClr>
                <a:srgbClr val="FFC000"/>
              </a:buClr>
            </a:pPr>
            <a:r>
              <a:rPr lang="en-GB" dirty="0">
                <a:solidFill>
                  <a:srgbClr val="002060"/>
                </a:solidFill>
              </a:rPr>
              <a:t>New grounds need to be in place for required decisions to be made (relevant and proportionate decision making)</a:t>
            </a:r>
          </a:p>
          <a:p>
            <a:pPr>
              <a:buClr>
                <a:srgbClr val="FFC000"/>
              </a:buClr>
            </a:pPr>
            <a:r>
              <a:rPr lang="en-GB" dirty="0">
                <a:solidFill>
                  <a:srgbClr val="002060"/>
                </a:solidFill>
              </a:rPr>
              <a:t>Order may require a review as a result of changes</a:t>
            </a:r>
          </a:p>
        </p:txBody>
      </p:sp>
    </p:spTree>
    <p:extLst>
      <p:ext uri="{BB962C8B-B14F-4D97-AF65-F5344CB8AC3E}">
        <p14:creationId xmlns:p14="http://schemas.microsoft.com/office/powerpoint/2010/main" val="27404877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C9182-DC15-9512-F6C7-ACA46D5C66C7}"/>
              </a:ext>
            </a:extLst>
          </p:cNvPr>
          <p:cNvSpPr>
            <a:spLocks noGrp="1"/>
          </p:cNvSpPr>
          <p:nvPr>
            <p:ph type="title"/>
          </p:nvPr>
        </p:nvSpPr>
        <p:spPr>
          <a:xfrm>
            <a:off x="1676400" y="293688"/>
            <a:ext cx="10515600" cy="1325563"/>
          </a:xfrm>
        </p:spPr>
        <p:txBody>
          <a:bodyPr/>
          <a:lstStyle/>
          <a:p>
            <a:r>
              <a:rPr lang="en-GB" b="1" dirty="0">
                <a:solidFill>
                  <a:srgbClr val="002060"/>
                </a:solidFill>
              </a:rPr>
              <a:t>After a referral</a:t>
            </a:r>
          </a:p>
        </p:txBody>
      </p:sp>
      <p:sp>
        <p:nvSpPr>
          <p:cNvPr id="3" name="Content Placeholder 2">
            <a:extLst>
              <a:ext uri="{FF2B5EF4-FFF2-40B4-BE49-F238E27FC236}">
                <a16:creationId xmlns:a16="http://schemas.microsoft.com/office/drawing/2014/main" id="{9B96C22F-0ADC-1773-0105-CA3E0DF17C23}"/>
              </a:ext>
            </a:extLst>
          </p:cNvPr>
          <p:cNvSpPr>
            <a:spLocks noGrp="1"/>
          </p:cNvSpPr>
          <p:nvPr>
            <p:ph idx="1"/>
          </p:nvPr>
        </p:nvSpPr>
        <p:spPr/>
        <p:txBody>
          <a:bodyPr>
            <a:normAutofit lnSpcReduction="10000"/>
          </a:bodyPr>
          <a:lstStyle/>
          <a:p>
            <a:pPr marL="0" indent="0">
              <a:lnSpc>
                <a:spcPct val="107000"/>
              </a:lnSpc>
              <a:spcAft>
                <a:spcPts val="800"/>
              </a:spcAft>
              <a:buNone/>
            </a:pPr>
            <a:r>
              <a:rPr lang="en-GB" dirty="0">
                <a:solidFill>
                  <a:srgbClr val="002060"/>
                </a:solidFill>
              </a:rPr>
              <a:t>After a referral, the Children’s Reporter </a:t>
            </a:r>
            <a:r>
              <a:rPr lang="en-GB" b="1" dirty="0">
                <a:solidFill>
                  <a:srgbClr val="002060"/>
                </a:solidFill>
              </a:rPr>
              <a:t>must</a:t>
            </a:r>
            <a:r>
              <a:rPr lang="en-GB" dirty="0">
                <a:solidFill>
                  <a:srgbClr val="002060"/>
                </a:solidFill>
              </a:rPr>
              <a:t> decide two things:</a:t>
            </a:r>
          </a:p>
          <a:p>
            <a:pPr marL="0" indent="0">
              <a:lnSpc>
                <a:spcPct val="107000"/>
              </a:lnSpc>
              <a:spcAft>
                <a:spcPts val="800"/>
              </a:spcAft>
              <a:buNone/>
            </a:pPr>
            <a:r>
              <a:rPr lang="en-GB" dirty="0">
                <a:solidFill>
                  <a:srgbClr val="002060"/>
                </a:solidFill>
              </a:rPr>
              <a:t>1.	Is there sufficient evidence of a ground (a “section 67 	ground”) for referral to the Children’s Hearing?  </a:t>
            </a:r>
          </a:p>
          <a:p>
            <a:pPr marL="514350" indent="-514350">
              <a:lnSpc>
                <a:spcPct val="107000"/>
              </a:lnSpc>
              <a:spcAft>
                <a:spcPts val="800"/>
              </a:spcAft>
              <a:buAutoNum type="arabicPeriod" startAt="2"/>
            </a:pPr>
            <a:r>
              <a:rPr lang="en-GB" dirty="0">
                <a:solidFill>
                  <a:srgbClr val="002060"/>
                </a:solidFill>
              </a:rPr>
              <a:t>If there is evidence of a ground, is a Compulsory Supervision 	Order necessary?</a:t>
            </a:r>
          </a:p>
          <a:p>
            <a:pPr marL="0" indent="0">
              <a:lnSpc>
                <a:spcPct val="107000"/>
              </a:lnSpc>
              <a:spcAft>
                <a:spcPts val="800"/>
              </a:spcAft>
              <a:buClr>
                <a:srgbClr val="FFC000"/>
              </a:buClr>
              <a:buNone/>
            </a:pPr>
            <a:r>
              <a:rPr lang="en-GB" dirty="0">
                <a:solidFill>
                  <a:srgbClr val="002060"/>
                </a:solidFill>
              </a:rPr>
              <a:t>When both a ground applies and a Compulsory Supervision Order is necessary, then the Children’s Reporter </a:t>
            </a:r>
            <a:r>
              <a:rPr lang="en-GB" b="1" dirty="0">
                <a:solidFill>
                  <a:srgbClr val="002060"/>
                </a:solidFill>
              </a:rPr>
              <a:t>has to arrange </a:t>
            </a:r>
            <a:r>
              <a:rPr lang="en-GB" dirty="0">
                <a:solidFill>
                  <a:srgbClr val="002060"/>
                </a:solidFill>
              </a:rPr>
              <a:t>a Children’s Hearing</a:t>
            </a:r>
          </a:p>
          <a:p>
            <a:pPr>
              <a:lnSpc>
                <a:spcPct val="107000"/>
              </a:lnSpc>
              <a:spcAft>
                <a:spcPts val="800"/>
              </a:spcAft>
            </a:pPr>
            <a:endParaRPr lang="en-GB" dirty="0"/>
          </a:p>
          <a:p>
            <a:endParaRPr lang="en-GB" dirty="0"/>
          </a:p>
        </p:txBody>
      </p:sp>
    </p:spTree>
    <p:extLst>
      <p:ext uri="{BB962C8B-B14F-4D97-AF65-F5344CB8AC3E}">
        <p14:creationId xmlns:p14="http://schemas.microsoft.com/office/powerpoint/2010/main" val="34861457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41B7E-FFFB-8A1E-C06D-41D5F519B474}"/>
              </a:ext>
            </a:extLst>
          </p:cNvPr>
          <p:cNvSpPr>
            <a:spLocks noGrp="1"/>
          </p:cNvSpPr>
          <p:nvPr>
            <p:ph type="title"/>
          </p:nvPr>
        </p:nvSpPr>
        <p:spPr>
          <a:xfrm>
            <a:off x="1838325" y="500062"/>
            <a:ext cx="10515600" cy="1325563"/>
          </a:xfrm>
        </p:spPr>
        <p:txBody>
          <a:bodyPr/>
          <a:lstStyle/>
          <a:p>
            <a:r>
              <a:rPr lang="en-GB" b="1" dirty="0">
                <a:solidFill>
                  <a:srgbClr val="002060"/>
                </a:solidFill>
              </a:rPr>
              <a:t>What happens if there is a </a:t>
            </a:r>
            <a:br>
              <a:rPr lang="en-GB" b="1" dirty="0">
                <a:solidFill>
                  <a:srgbClr val="002060"/>
                </a:solidFill>
              </a:rPr>
            </a:br>
            <a:r>
              <a:rPr lang="en-GB" b="1" dirty="0">
                <a:solidFill>
                  <a:srgbClr val="002060"/>
                </a:solidFill>
              </a:rPr>
              <a:t>Children’s Hearing</a:t>
            </a:r>
          </a:p>
        </p:txBody>
      </p:sp>
      <p:sp>
        <p:nvSpPr>
          <p:cNvPr id="3" name="Content Placeholder 2">
            <a:extLst>
              <a:ext uri="{FF2B5EF4-FFF2-40B4-BE49-F238E27FC236}">
                <a16:creationId xmlns:a16="http://schemas.microsoft.com/office/drawing/2014/main" id="{B5F4F08A-2E81-FDD3-4EF3-35D15CDF6501}"/>
              </a:ext>
            </a:extLst>
          </p:cNvPr>
          <p:cNvSpPr>
            <a:spLocks noGrp="1"/>
          </p:cNvSpPr>
          <p:nvPr>
            <p:ph idx="1"/>
          </p:nvPr>
        </p:nvSpPr>
        <p:spPr/>
        <p:txBody>
          <a:bodyPr/>
          <a:lstStyle/>
          <a:p>
            <a:pPr>
              <a:buClr>
                <a:srgbClr val="FFC000"/>
              </a:buClr>
            </a:pPr>
            <a:r>
              <a:rPr lang="en-GB" dirty="0">
                <a:solidFill>
                  <a:srgbClr val="002060"/>
                </a:solidFill>
              </a:rPr>
              <a:t>Section 67 Ground and statement of facts</a:t>
            </a:r>
          </a:p>
          <a:p>
            <a:pPr>
              <a:buClr>
                <a:srgbClr val="FFC000"/>
              </a:buClr>
            </a:pPr>
            <a:r>
              <a:rPr lang="en-GB" dirty="0">
                <a:solidFill>
                  <a:srgbClr val="002060"/>
                </a:solidFill>
              </a:rPr>
              <a:t>Child and relevant persons asked whether they agree, or not</a:t>
            </a:r>
          </a:p>
          <a:p>
            <a:pPr>
              <a:buClr>
                <a:srgbClr val="FFC000"/>
              </a:buClr>
            </a:pPr>
            <a:r>
              <a:rPr lang="en-GB" dirty="0">
                <a:solidFill>
                  <a:srgbClr val="002060"/>
                </a:solidFill>
              </a:rPr>
              <a:t>Section 67 Grounds not accepted or not understood may go to proof</a:t>
            </a:r>
          </a:p>
          <a:p>
            <a:pPr>
              <a:buClr>
                <a:srgbClr val="FFC000"/>
              </a:buClr>
            </a:pPr>
            <a:r>
              <a:rPr lang="en-GB" dirty="0">
                <a:solidFill>
                  <a:srgbClr val="002060"/>
                </a:solidFill>
              </a:rPr>
              <a:t>Proof is at the Sheriff Court</a:t>
            </a:r>
          </a:p>
          <a:p>
            <a:pPr>
              <a:buClr>
                <a:srgbClr val="FFC000"/>
              </a:buClr>
            </a:pPr>
            <a:r>
              <a:rPr lang="en-GB" dirty="0">
                <a:solidFill>
                  <a:srgbClr val="002060"/>
                </a:solidFill>
              </a:rPr>
              <a:t>Sheriff establishes the facts</a:t>
            </a:r>
          </a:p>
          <a:p>
            <a:pPr>
              <a:buClr>
                <a:srgbClr val="FFC000"/>
              </a:buClr>
            </a:pPr>
            <a:r>
              <a:rPr lang="en-GB" dirty="0">
                <a:solidFill>
                  <a:srgbClr val="002060"/>
                </a:solidFill>
              </a:rPr>
              <a:t>Childrens Hearing will consider whether to make a compulsory supervision order (interim orders can also be made)</a:t>
            </a:r>
          </a:p>
          <a:p>
            <a:endParaRPr lang="en-GB" dirty="0"/>
          </a:p>
        </p:txBody>
      </p:sp>
    </p:spTree>
    <p:extLst>
      <p:ext uri="{BB962C8B-B14F-4D97-AF65-F5344CB8AC3E}">
        <p14:creationId xmlns:p14="http://schemas.microsoft.com/office/powerpoint/2010/main" val="2740189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F8C52-B166-B790-ADB7-DC7566713D5D}"/>
              </a:ext>
            </a:extLst>
          </p:cNvPr>
          <p:cNvSpPr>
            <a:spLocks noGrp="1"/>
          </p:cNvSpPr>
          <p:nvPr>
            <p:ph type="title"/>
          </p:nvPr>
        </p:nvSpPr>
        <p:spPr>
          <a:xfrm>
            <a:off x="1839686" y="292554"/>
            <a:ext cx="10515600" cy="1325563"/>
          </a:xfrm>
        </p:spPr>
        <p:txBody>
          <a:bodyPr/>
          <a:lstStyle/>
          <a:p>
            <a:r>
              <a:rPr lang="en-GB" b="1" dirty="0">
                <a:solidFill>
                  <a:srgbClr val="002060"/>
                </a:solidFill>
              </a:rPr>
              <a:t>Introduction</a:t>
            </a:r>
          </a:p>
        </p:txBody>
      </p:sp>
      <p:sp>
        <p:nvSpPr>
          <p:cNvPr id="3" name="Content Placeholder 2">
            <a:extLst>
              <a:ext uri="{FF2B5EF4-FFF2-40B4-BE49-F238E27FC236}">
                <a16:creationId xmlns:a16="http://schemas.microsoft.com/office/drawing/2014/main" id="{875CC3E0-00A3-EC7E-3A7F-BAEDDD356CFD}"/>
              </a:ext>
            </a:extLst>
          </p:cNvPr>
          <p:cNvSpPr>
            <a:spLocks noGrp="1"/>
          </p:cNvSpPr>
          <p:nvPr>
            <p:ph idx="1"/>
          </p:nvPr>
        </p:nvSpPr>
        <p:spPr>
          <a:xfrm>
            <a:off x="1181100" y="1618117"/>
            <a:ext cx="9829800" cy="4351338"/>
          </a:xfrm>
        </p:spPr>
        <p:txBody>
          <a:bodyPr/>
          <a:lstStyle/>
          <a:p>
            <a:pPr>
              <a:buClr>
                <a:srgbClr val="FFC000"/>
              </a:buClr>
            </a:pPr>
            <a:r>
              <a:rPr lang="en-GB" dirty="0">
                <a:solidFill>
                  <a:srgbClr val="002060"/>
                </a:solidFill>
              </a:rPr>
              <a:t>This is a short online introduction to the new National Guide to Referral to the Children’s Reporter</a:t>
            </a:r>
          </a:p>
          <a:p>
            <a:pPr>
              <a:buClr>
                <a:srgbClr val="FFC000"/>
              </a:buClr>
            </a:pPr>
            <a:r>
              <a:rPr lang="en-GB" dirty="0">
                <a:solidFill>
                  <a:srgbClr val="002060"/>
                </a:solidFill>
              </a:rPr>
              <a:t>The Guide is intended for professionals who may need to make a referral</a:t>
            </a:r>
          </a:p>
          <a:p>
            <a:pPr>
              <a:buClr>
                <a:srgbClr val="FFC000"/>
              </a:buClr>
            </a:pPr>
            <a:r>
              <a:rPr lang="en-GB" dirty="0">
                <a:solidFill>
                  <a:srgbClr val="002060"/>
                </a:solidFill>
              </a:rPr>
              <a:t>The Guide has also been written to be accessible to families who are experiencing a referral</a:t>
            </a:r>
          </a:p>
          <a:p>
            <a:pPr>
              <a:buClr>
                <a:srgbClr val="FFC000"/>
              </a:buClr>
            </a:pPr>
            <a:r>
              <a:rPr lang="en-GB" dirty="0">
                <a:solidFill>
                  <a:srgbClr val="002060"/>
                </a:solidFill>
              </a:rPr>
              <a:t>If you are experiencing a referral and you have questions or require more support, then please speak with your child’s social worker or contact your local Reporter, online details at </a:t>
            </a:r>
            <a:r>
              <a:rPr lang="en-GB" dirty="0">
                <a:solidFill>
                  <a:srgbClr val="002060"/>
                </a:solidFill>
                <a:hlinkClick r:id="rId3">
                  <a:extLst>
                    <a:ext uri="{A12FA001-AC4F-418D-AE19-62706E023703}">
                      <ahyp:hlinkClr xmlns:ahyp="http://schemas.microsoft.com/office/drawing/2018/hyperlinkcolor" val="tx"/>
                    </a:ext>
                  </a:extLst>
                </a:hlinkClick>
              </a:rPr>
              <a:t>Office Locations - SCRA</a:t>
            </a:r>
            <a:endParaRPr lang="en-GB" dirty="0">
              <a:solidFill>
                <a:srgbClr val="002060"/>
              </a:solidFill>
            </a:endParaRPr>
          </a:p>
        </p:txBody>
      </p:sp>
    </p:spTree>
    <p:extLst>
      <p:ext uri="{BB962C8B-B14F-4D97-AF65-F5344CB8AC3E}">
        <p14:creationId xmlns:p14="http://schemas.microsoft.com/office/powerpoint/2010/main" val="26291865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685F8-31F8-0ACB-7C13-4FE7EAA4E8CE}"/>
              </a:ext>
            </a:extLst>
          </p:cNvPr>
          <p:cNvSpPr>
            <a:spLocks noGrp="1"/>
          </p:cNvSpPr>
          <p:nvPr>
            <p:ph type="title"/>
          </p:nvPr>
        </p:nvSpPr>
        <p:spPr>
          <a:xfrm>
            <a:off x="1676400" y="250825"/>
            <a:ext cx="10515600" cy="1325563"/>
          </a:xfrm>
        </p:spPr>
        <p:txBody>
          <a:bodyPr/>
          <a:lstStyle/>
          <a:p>
            <a:r>
              <a:rPr lang="en-GB" b="1" dirty="0">
                <a:solidFill>
                  <a:srgbClr val="002060"/>
                </a:solidFill>
              </a:rPr>
              <a:t>Compulsory Supervision Order</a:t>
            </a:r>
          </a:p>
        </p:txBody>
      </p:sp>
      <p:sp>
        <p:nvSpPr>
          <p:cNvPr id="3" name="Content Placeholder 2">
            <a:extLst>
              <a:ext uri="{FF2B5EF4-FFF2-40B4-BE49-F238E27FC236}">
                <a16:creationId xmlns:a16="http://schemas.microsoft.com/office/drawing/2014/main" id="{ABBB60F4-0F7A-DD62-2DD9-14B7414A363C}"/>
              </a:ext>
            </a:extLst>
          </p:cNvPr>
          <p:cNvSpPr>
            <a:spLocks noGrp="1"/>
          </p:cNvSpPr>
          <p:nvPr>
            <p:ph idx="1"/>
          </p:nvPr>
        </p:nvSpPr>
        <p:spPr/>
        <p:txBody>
          <a:bodyPr>
            <a:normAutofit/>
          </a:bodyPr>
          <a:lstStyle/>
          <a:p>
            <a:pPr>
              <a:buClr>
                <a:srgbClr val="FFC000"/>
              </a:buClr>
            </a:pPr>
            <a:r>
              <a:rPr lang="en-GB" dirty="0">
                <a:solidFill>
                  <a:srgbClr val="002060"/>
                </a:solidFill>
              </a:rPr>
              <a:t>Paramount consideration of a Children’s Hearing is safeguarding and promoting the welfare of the child throughout their childhood</a:t>
            </a:r>
          </a:p>
          <a:p>
            <a:pPr>
              <a:buClr>
                <a:srgbClr val="FFC000"/>
              </a:buClr>
            </a:pPr>
            <a:r>
              <a:rPr lang="en-GB" dirty="0">
                <a:solidFill>
                  <a:srgbClr val="002060"/>
                </a:solidFill>
              </a:rPr>
              <a:t> The Children’s Hearing will not make any order, unless it considers doing so is better for child than not doing so</a:t>
            </a:r>
          </a:p>
          <a:p>
            <a:pPr>
              <a:buClr>
                <a:srgbClr val="FFC000"/>
              </a:buClr>
            </a:pPr>
            <a:r>
              <a:rPr lang="en-GB" dirty="0">
                <a:solidFill>
                  <a:srgbClr val="002060"/>
                </a:solidFill>
              </a:rPr>
              <a:t>The same goes for including any measure in any order, for example where the child may live or who they may see</a:t>
            </a:r>
            <a:endParaRPr lang="en-GB" dirty="0"/>
          </a:p>
          <a:p>
            <a:pPr>
              <a:buClr>
                <a:srgbClr val="FFC000"/>
              </a:buClr>
            </a:pPr>
            <a:r>
              <a:rPr lang="en-GB" b="1" dirty="0">
                <a:solidFill>
                  <a:srgbClr val="002060"/>
                </a:solidFill>
              </a:rPr>
              <a:t>The Children’s Hearing, Pre-Hearing panel or Sheriff must give the child an </a:t>
            </a:r>
            <a:r>
              <a:rPr lang="en-GB" b="1" dirty="0">
                <a:solidFill>
                  <a:schemeClr val="tx2">
                    <a:lumMod val="75000"/>
                    <a:lumOff val="25000"/>
                  </a:schemeClr>
                </a:solidFill>
              </a:rPr>
              <a:t>opportunity to express their view </a:t>
            </a:r>
            <a:r>
              <a:rPr lang="en-GB" b="1" dirty="0">
                <a:solidFill>
                  <a:srgbClr val="002060"/>
                </a:solidFill>
              </a:rPr>
              <a:t>and</a:t>
            </a:r>
            <a:r>
              <a:rPr lang="en-GB" b="1" dirty="0"/>
              <a:t> </a:t>
            </a:r>
            <a:r>
              <a:rPr lang="en-GB" b="1" dirty="0">
                <a:solidFill>
                  <a:schemeClr val="tx2">
                    <a:lumMod val="75000"/>
                    <a:lumOff val="25000"/>
                  </a:schemeClr>
                </a:solidFill>
              </a:rPr>
              <a:t>must give due regard to any view </a:t>
            </a:r>
            <a:r>
              <a:rPr lang="en-GB" b="1" dirty="0">
                <a:solidFill>
                  <a:srgbClr val="002060"/>
                </a:solidFill>
              </a:rPr>
              <a:t>that is expressed. </a:t>
            </a:r>
          </a:p>
          <a:p>
            <a:endParaRPr lang="en-GB" dirty="0"/>
          </a:p>
        </p:txBody>
      </p:sp>
    </p:spTree>
    <p:extLst>
      <p:ext uri="{BB962C8B-B14F-4D97-AF65-F5344CB8AC3E}">
        <p14:creationId xmlns:p14="http://schemas.microsoft.com/office/powerpoint/2010/main" val="11871016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3C19A-DD36-6F9D-ECA5-4F82A01B7C3B}"/>
              </a:ext>
            </a:extLst>
          </p:cNvPr>
          <p:cNvSpPr>
            <a:spLocks noGrp="1"/>
          </p:cNvSpPr>
          <p:nvPr>
            <p:ph type="title"/>
          </p:nvPr>
        </p:nvSpPr>
        <p:spPr>
          <a:xfrm>
            <a:off x="1881188" y="207963"/>
            <a:ext cx="10515600" cy="1325563"/>
          </a:xfrm>
        </p:spPr>
        <p:txBody>
          <a:bodyPr/>
          <a:lstStyle/>
          <a:p>
            <a:r>
              <a:rPr lang="en-GB" b="1" dirty="0">
                <a:solidFill>
                  <a:srgbClr val="002060"/>
                </a:solidFill>
              </a:rPr>
              <a:t>Additional Information</a:t>
            </a:r>
          </a:p>
        </p:txBody>
      </p:sp>
      <p:sp>
        <p:nvSpPr>
          <p:cNvPr id="3" name="Content Placeholder 2">
            <a:extLst>
              <a:ext uri="{FF2B5EF4-FFF2-40B4-BE49-F238E27FC236}">
                <a16:creationId xmlns:a16="http://schemas.microsoft.com/office/drawing/2014/main" id="{A3963F3D-A7A6-8A55-C14B-4C59E0D16203}"/>
              </a:ext>
            </a:extLst>
          </p:cNvPr>
          <p:cNvSpPr>
            <a:spLocks noGrp="1"/>
          </p:cNvSpPr>
          <p:nvPr>
            <p:ph idx="1"/>
          </p:nvPr>
        </p:nvSpPr>
        <p:spPr>
          <a:xfrm>
            <a:off x="1028700" y="1825625"/>
            <a:ext cx="10892366" cy="4351338"/>
          </a:xfrm>
        </p:spPr>
        <p:txBody>
          <a:bodyPr>
            <a:normAutofit/>
          </a:bodyPr>
          <a:lstStyle/>
          <a:p>
            <a:pPr>
              <a:buClr>
                <a:srgbClr val="FFC000"/>
              </a:buClr>
            </a:pPr>
            <a:r>
              <a:rPr lang="en-GB" dirty="0">
                <a:solidFill>
                  <a:srgbClr val="002060"/>
                </a:solidFill>
              </a:rPr>
              <a:t>Can be found online at </a:t>
            </a:r>
            <a:r>
              <a:rPr lang="en-GB" b="1" dirty="0">
                <a:solidFill>
                  <a:srgbClr val="002060"/>
                </a:solidFill>
                <a:hlinkClick r:id="rId3">
                  <a:extLst>
                    <a:ext uri="{A12FA001-AC4F-418D-AE19-62706E023703}">
                      <ahyp:hlinkClr xmlns:ahyp="http://schemas.microsoft.com/office/drawing/2018/hyperlinkcolor" val="tx"/>
                    </a:ext>
                  </a:extLst>
                </a:hlinkClick>
              </a:rPr>
              <a:t>www.scra.gov.uk</a:t>
            </a:r>
            <a:r>
              <a:rPr lang="en-GB" b="1" dirty="0">
                <a:solidFill>
                  <a:srgbClr val="002060"/>
                </a:solidFill>
              </a:rPr>
              <a:t> </a:t>
            </a:r>
            <a:r>
              <a:rPr lang="en-GB" dirty="0">
                <a:solidFill>
                  <a:srgbClr val="002060"/>
                </a:solidFill>
              </a:rPr>
              <a:t>and at </a:t>
            </a:r>
            <a:r>
              <a:rPr lang="en-GB" b="1" dirty="0">
                <a:solidFill>
                  <a:srgbClr val="002060"/>
                </a:solidFill>
                <a:hlinkClick r:id="rId4">
                  <a:extLst>
                    <a:ext uri="{A12FA001-AC4F-418D-AE19-62706E023703}">
                      <ahyp:hlinkClr xmlns:ahyp="http://schemas.microsoft.com/office/drawing/2018/hyperlinkcolor" val="tx"/>
                    </a:ext>
                  </a:extLst>
                </a:hlinkClick>
              </a:rPr>
              <a:t>www.chscotland.gov.uk</a:t>
            </a:r>
            <a:endParaRPr lang="en-GB" b="1" dirty="0">
              <a:solidFill>
                <a:srgbClr val="002060"/>
              </a:solidFill>
            </a:endParaRPr>
          </a:p>
          <a:p>
            <a:pPr>
              <a:buClr>
                <a:srgbClr val="FFC000"/>
              </a:buClr>
            </a:pPr>
            <a:r>
              <a:rPr lang="en-GB" dirty="0">
                <a:solidFill>
                  <a:srgbClr val="002060"/>
                </a:solidFill>
              </a:rPr>
              <a:t>The Guide to Referral to the Children’s Reporter is online at </a:t>
            </a:r>
            <a:r>
              <a:rPr lang="en-GB" b="1" dirty="0">
                <a:solidFill>
                  <a:srgbClr val="002060"/>
                </a:solidFill>
                <a:hlinkClick r:id="rId5">
                  <a:extLst>
                    <a:ext uri="{A12FA001-AC4F-418D-AE19-62706E023703}">
                      <ahyp:hlinkClr xmlns:ahyp="http://schemas.microsoft.com/office/drawing/2018/hyperlinkcolor" val="tx"/>
                    </a:ext>
                  </a:extLst>
                </a:hlinkClick>
              </a:rPr>
              <a:t>Children’s Hearings Improvement Partnership | (chip-partnership.co.uk)</a:t>
            </a:r>
            <a:r>
              <a:rPr lang="en-GB" b="1" dirty="0">
                <a:solidFill>
                  <a:srgbClr val="002060"/>
                </a:solidFill>
              </a:rPr>
              <a:t> </a:t>
            </a:r>
            <a:r>
              <a:rPr lang="en-GB" dirty="0">
                <a:solidFill>
                  <a:srgbClr val="002060"/>
                </a:solidFill>
              </a:rPr>
              <a:t>in the resources section.</a:t>
            </a:r>
          </a:p>
          <a:p>
            <a:pPr>
              <a:buClr>
                <a:srgbClr val="FFC000"/>
              </a:buClr>
            </a:pPr>
            <a:r>
              <a:rPr lang="en-GB" dirty="0">
                <a:solidFill>
                  <a:srgbClr val="002060"/>
                </a:solidFill>
              </a:rPr>
              <a:t>Thank you for your time, we hope this was a useful introduction and if you have a minute, please give us some feedback on the next and final slide </a:t>
            </a:r>
          </a:p>
        </p:txBody>
      </p:sp>
    </p:spTree>
    <p:extLst>
      <p:ext uri="{BB962C8B-B14F-4D97-AF65-F5344CB8AC3E}">
        <p14:creationId xmlns:p14="http://schemas.microsoft.com/office/powerpoint/2010/main" val="42944849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4" name="Add-in 3">
                <a:extLst>
                  <a:ext uri="{FF2B5EF4-FFF2-40B4-BE49-F238E27FC236}">
                    <a16:creationId xmlns:a16="http://schemas.microsoft.com/office/drawing/2014/main" id="{AF3EA77C-232F-8429-12B1-C2909CB29292}"/>
                  </a:ext>
                </a:extLst>
              </p:cNvPr>
              <p:cNvGraphicFramePr>
                <a:graphicFrameLocks noGrp="1"/>
              </p:cNvGraphicFramePr>
              <p:nvPr/>
            </p:nvGraphicFramePr>
            <p:xfrm>
              <a:off x="0" y="0"/>
              <a:ext cx="12192000" cy="6858000"/>
            </p:xfrm>
            <a:graphic>
              <a:graphicData uri="http://schemas.microsoft.com/office/webextensions/webextension/2010/11">
                <we:webextensionref xmlns:we="http://schemas.microsoft.com/office/webextensions/webextension/2010/11" xmlns:r="http://schemas.openxmlformats.org/officeDocument/2006/relationships" r:id="rId2"/>
              </a:graphicData>
            </a:graphic>
          </p:graphicFrame>
        </mc:Choice>
        <mc:Fallback>
          <p:pic>
            <p:nvPicPr>
              <p:cNvPr id="4" name="Add-in 3">
                <a:extLst>
                  <a:ext uri="{FF2B5EF4-FFF2-40B4-BE49-F238E27FC236}">
                    <a16:creationId xmlns:a16="http://schemas.microsoft.com/office/drawing/2014/main" id="{AF3EA77C-232F-8429-12B1-C2909CB29292}"/>
                  </a:ext>
                </a:extLst>
              </p:cNvPr>
              <p:cNvPicPr>
                <a:picLocks noGrp="1" noRot="1" noChangeAspect="1" noMove="1" noResize="1" noEditPoints="1" noAdjustHandles="1" noChangeArrowheads="1" noChangeShapeType="1"/>
              </p:cNvPicPr>
              <p:nvPr/>
            </p:nvPicPr>
            <p:blipFill>
              <a:blip r:embed="rId3"/>
              <a:stretch>
                <a:fillRect/>
              </a:stretch>
            </p:blipFill>
            <p:spPr>
              <a:xfrm>
                <a:off x="0" y="0"/>
                <a:ext cx="12192000" cy="6858000"/>
              </a:xfrm>
              <a:prstGeom prst="rect">
                <a:avLst/>
              </a:prstGeom>
            </p:spPr>
          </p:pic>
        </mc:Fallback>
      </mc:AlternateContent>
      <mc:AlternateContent xmlns:mc="http://schemas.openxmlformats.org/markup-compatibility/2006">
        <mc:Choice xmlns:we="http://schemas.microsoft.com/office/webextensions/webextension/2010/11" xmlns:pca="http://schemas.microsoft.com/office/powerpoint/2013/contentapp" Requires="we pca">
          <p:graphicFrame>
            <p:nvGraphicFramePr>
              <p:cNvPr id="5" name="Add-in 4">
                <a:extLst>
                  <a:ext uri="{FF2B5EF4-FFF2-40B4-BE49-F238E27FC236}">
                    <a16:creationId xmlns:a16="http://schemas.microsoft.com/office/drawing/2014/main" id="{8049F702-6FCF-C789-0D4B-739C33E39091}"/>
                  </a:ext>
                </a:extLst>
              </p:cNvPr>
              <p:cNvGraphicFramePr>
                <a:graphicFrameLocks noGrp="1"/>
              </p:cNvGraphicFramePr>
              <p:nvPr/>
            </p:nvGraphicFramePr>
            <p:xfrm>
              <a:off x="0" y="0"/>
              <a:ext cx="12192000" cy="6858000"/>
            </p:xfrm>
            <a:graphic>
              <a:graphicData uri="http://schemas.microsoft.com/office/webextensions/webextension/2010/11">
                <we:webextensionref xmlns:we="http://schemas.microsoft.com/office/webextensions/webextension/2010/11" xmlns:r="http://schemas.openxmlformats.org/officeDocument/2006/relationships" r:id="rId4"/>
              </a:graphicData>
            </a:graphic>
          </p:graphicFrame>
        </mc:Choice>
        <mc:Fallback>
          <p:pic>
            <p:nvPicPr>
              <p:cNvPr id="5" name="Add-in 4">
                <a:extLst>
                  <a:ext uri="{FF2B5EF4-FFF2-40B4-BE49-F238E27FC236}">
                    <a16:creationId xmlns:a16="http://schemas.microsoft.com/office/drawing/2014/main" id="{8049F702-6FCF-C789-0D4B-739C33E39091}"/>
                  </a:ext>
                </a:extLst>
              </p:cNvPr>
              <p:cNvPicPr>
                <a:picLocks noGrp="1" noRot="1" noChangeAspect="1" noMove="1" noResize="1" noEditPoints="1" noAdjustHandles="1" noChangeArrowheads="1" noChangeShapeType="1"/>
              </p:cNvPicPr>
              <p:nvPr/>
            </p:nvPicPr>
            <p:blipFill>
              <a:blip r:embed="rId3"/>
              <a:stretch>
                <a:fillRect/>
              </a:stretch>
            </p:blipFill>
            <p:spPr>
              <a:xfrm>
                <a:off x="0" y="0"/>
                <a:ext cx="12192000" cy="6858000"/>
              </a:xfrm>
              <a:prstGeom prst="rect">
                <a:avLst/>
              </a:prstGeom>
            </p:spPr>
          </p:pic>
        </mc:Fallback>
      </mc:AlternateContent>
      <mc:AlternateContent xmlns:mc="http://schemas.openxmlformats.org/markup-compatibility/2006">
        <mc:Choice xmlns:we="http://schemas.microsoft.com/office/webextensions/webextension/2010/11" xmlns:pca="http://schemas.microsoft.com/office/powerpoint/2013/contentapp" Requires="we pca">
          <p:graphicFrame>
            <p:nvGraphicFramePr>
              <p:cNvPr id="6" name="Add-in 5">
                <a:extLst>
                  <a:ext uri="{FF2B5EF4-FFF2-40B4-BE49-F238E27FC236}">
                    <a16:creationId xmlns:a16="http://schemas.microsoft.com/office/drawing/2014/main" id="{B40C709C-1DCB-55EA-F4CB-2E40725AF3D9}"/>
                  </a:ext>
                </a:extLst>
              </p:cNvPr>
              <p:cNvGraphicFramePr>
                <a:graphicFrameLocks noGrp="1"/>
              </p:cNvGraphicFramePr>
              <p:nvPr>
                <p:extLst>
                  <p:ext uri="{D42A27DB-BD31-4B8C-83A1-F6EECF244321}">
                    <p14:modId xmlns:p14="http://schemas.microsoft.com/office/powerpoint/2010/main" val="2571738602"/>
                  </p:ext>
                </p:extLst>
              </p:nvPr>
            </p:nvGraphicFramePr>
            <p:xfrm>
              <a:off x="0" y="-114300"/>
              <a:ext cx="12192000" cy="6972300"/>
            </p:xfrm>
            <a:graphic>
              <a:graphicData uri="http://schemas.microsoft.com/office/webextensions/webextension/2010/11">
                <we:webextensionref xmlns:we="http://schemas.microsoft.com/office/webextensions/webextension/2010/11" xmlns:r="http://schemas.openxmlformats.org/officeDocument/2006/relationships" r:id="rId5"/>
              </a:graphicData>
            </a:graphic>
          </p:graphicFrame>
        </mc:Choice>
        <mc:Fallback>
          <p:pic>
            <p:nvPicPr>
              <p:cNvPr id="6" name="Add-in 5">
                <a:extLst>
                  <a:ext uri="{FF2B5EF4-FFF2-40B4-BE49-F238E27FC236}">
                    <a16:creationId xmlns:a16="http://schemas.microsoft.com/office/drawing/2014/main" id="{B40C709C-1DCB-55EA-F4CB-2E40725AF3D9}"/>
                  </a:ext>
                </a:extLst>
              </p:cNvPr>
              <p:cNvPicPr>
                <a:picLocks noGrp="1" noRot="1" noChangeAspect="1" noMove="1" noResize="1" noEditPoints="1" noAdjustHandles="1" noChangeArrowheads="1" noChangeShapeType="1"/>
              </p:cNvPicPr>
              <p:nvPr/>
            </p:nvPicPr>
            <p:blipFill>
              <a:blip r:embed="rId3"/>
              <a:stretch>
                <a:fillRect/>
              </a:stretch>
            </p:blipFill>
            <p:spPr>
              <a:xfrm>
                <a:off x="0" y="-114300"/>
                <a:ext cx="12192000" cy="6972300"/>
              </a:xfrm>
              <a:prstGeom prst="rect">
                <a:avLst/>
              </a:prstGeom>
            </p:spPr>
          </p:pic>
        </mc:Fallback>
      </mc:AlternateContent>
    </p:spTree>
    <p:extLst>
      <p:ext uri="{BB962C8B-B14F-4D97-AF65-F5344CB8AC3E}">
        <p14:creationId xmlns:p14="http://schemas.microsoft.com/office/powerpoint/2010/main" val="14354479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436BB-DB60-5698-8007-4503D1EEC991}"/>
              </a:ext>
            </a:extLst>
          </p:cNvPr>
          <p:cNvSpPr>
            <a:spLocks noGrp="1"/>
          </p:cNvSpPr>
          <p:nvPr>
            <p:ph type="title"/>
          </p:nvPr>
        </p:nvSpPr>
        <p:spPr>
          <a:xfrm>
            <a:off x="2028372" y="535894"/>
            <a:ext cx="10515600" cy="1325563"/>
          </a:xfrm>
        </p:spPr>
        <p:txBody>
          <a:bodyPr/>
          <a:lstStyle/>
          <a:p>
            <a:r>
              <a:rPr lang="en-GB" b="1" dirty="0">
                <a:solidFill>
                  <a:srgbClr val="002060"/>
                </a:solidFill>
              </a:rPr>
              <a:t>CHIP</a:t>
            </a:r>
          </a:p>
        </p:txBody>
      </p:sp>
      <p:sp>
        <p:nvSpPr>
          <p:cNvPr id="3" name="Content Placeholder 2">
            <a:extLst>
              <a:ext uri="{FF2B5EF4-FFF2-40B4-BE49-F238E27FC236}">
                <a16:creationId xmlns:a16="http://schemas.microsoft.com/office/drawing/2014/main" id="{72EE2091-4166-F723-8978-79CAA8157683}"/>
              </a:ext>
            </a:extLst>
          </p:cNvPr>
          <p:cNvSpPr>
            <a:spLocks noGrp="1"/>
          </p:cNvSpPr>
          <p:nvPr>
            <p:ph idx="1"/>
          </p:nvPr>
        </p:nvSpPr>
        <p:spPr/>
        <p:txBody>
          <a:bodyPr/>
          <a:lstStyle/>
          <a:p>
            <a:pPr>
              <a:buClr>
                <a:srgbClr val="FFC000"/>
              </a:buClr>
            </a:pPr>
            <a:r>
              <a:rPr lang="en-GB" dirty="0">
                <a:solidFill>
                  <a:srgbClr val="002060"/>
                </a:solidFill>
              </a:rPr>
              <a:t>No, not</a:t>
            </a:r>
          </a:p>
          <a:p>
            <a:pPr>
              <a:buClr>
                <a:srgbClr val="FFC000"/>
              </a:buClr>
            </a:pPr>
            <a:r>
              <a:rPr lang="en-GB" dirty="0">
                <a:solidFill>
                  <a:srgbClr val="002060"/>
                </a:solidFill>
              </a:rPr>
              <a:t>The </a:t>
            </a:r>
            <a:r>
              <a:rPr lang="en-GB" b="1" dirty="0">
                <a:solidFill>
                  <a:srgbClr val="002060"/>
                </a:solidFill>
              </a:rPr>
              <a:t>Children’s Hearings Improvement Partnership </a:t>
            </a:r>
            <a:r>
              <a:rPr lang="en-GB" dirty="0">
                <a:solidFill>
                  <a:srgbClr val="002060"/>
                </a:solidFill>
              </a:rPr>
              <a:t>brings together representatives from all key partners in the Hearings System</a:t>
            </a:r>
          </a:p>
          <a:p>
            <a:pPr>
              <a:buClr>
                <a:srgbClr val="FFC000"/>
              </a:buClr>
            </a:pPr>
            <a:r>
              <a:rPr lang="en-GB" dirty="0">
                <a:solidFill>
                  <a:srgbClr val="002060"/>
                </a:solidFill>
              </a:rPr>
              <a:t>It emphasises the importance of working together in partnership</a:t>
            </a:r>
          </a:p>
          <a:p>
            <a:pPr>
              <a:buClr>
                <a:srgbClr val="FFC000"/>
              </a:buClr>
            </a:pPr>
            <a:r>
              <a:rPr lang="en-GB" dirty="0">
                <a:solidFill>
                  <a:srgbClr val="002060"/>
                </a:solidFill>
              </a:rPr>
              <a:t>The Children’s Hearing works best when everyone understands not just their own but other agencies roles and responsibilities </a:t>
            </a:r>
          </a:p>
        </p:txBody>
      </p:sp>
      <p:pic>
        <p:nvPicPr>
          <p:cNvPr id="4" name="Picture 3">
            <a:extLst>
              <a:ext uri="{FF2B5EF4-FFF2-40B4-BE49-F238E27FC236}">
                <a16:creationId xmlns:a16="http://schemas.microsoft.com/office/drawing/2014/main" id="{63A89679-47AD-FA45-EEFD-84DE3EAAA32C}"/>
              </a:ext>
            </a:extLst>
          </p:cNvPr>
          <p:cNvPicPr>
            <a:picLocks noChangeAspect="1"/>
          </p:cNvPicPr>
          <p:nvPr/>
        </p:nvPicPr>
        <p:blipFill>
          <a:blip r:embed="rId3"/>
          <a:stretch>
            <a:fillRect/>
          </a:stretch>
        </p:blipFill>
        <p:spPr>
          <a:xfrm>
            <a:off x="3726995" y="535894"/>
            <a:ext cx="2266950" cy="1714500"/>
          </a:xfrm>
          <a:prstGeom prst="rect">
            <a:avLst/>
          </a:prstGeom>
        </p:spPr>
      </p:pic>
    </p:spTree>
    <p:extLst>
      <p:ext uri="{BB962C8B-B14F-4D97-AF65-F5344CB8AC3E}">
        <p14:creationId xmlns:p14="http://schemas.microsoft.com/office/powerpoint/2010/main" val="1964248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9A66C-8C38-06D0-61FA-7A7F58A73779}"/>
              </a:ext>
            </a:extLst>
          </p:cNvPr>
          <p:cNvSpPr>
            <a:spLocks noGrp="1"/>
          </p:cNvSpPr>
          <p:nvPr>
            <p:ph type="title"/>
          </p:nvPr>
        </p:nvSpPr>
        <p:spPr>
          <a:xfrm>
            <a:off x="1534885" y="336096"/>
            <a:ext cx="9307286" cy="1325563"/>
          </a:xfrm>
        </p:spPr>
        <p:txBody>
          <a:bodyPr/>
          <a:lstStyle/>
          <a:p>
            <a:r>
              <a:rPr lang="en-GB" b="1" dirty="0">
                <a:solidFill>
                  <a:srgbClr val="002060"/>
                </a:solidFill>
              </a:rPr>
              <a:t>Children’s Hearings Improvement Partnership</a:t>
            </a:r>
          </a:p>
        </p:txBody>
      </p:sp>
      <p:sp>
        <p:nvSpPr>
          <p:cNvPr id="3" name="Content Placeholder 2">
            <a:extLst>
              <a:ext uri="{FF2B5EF4-FFF2-40B4-BE49-F238E27FC236}">
                <a16:creationId xmlns:a16="http://schemas.microsoft.com/office/drawing/2014/main" id="{0B1CF495-0B71-DCF1-30B8-16B224ECE3C9}"/>
              </a:ext>
            </a:extLst>
          </p:cNvPr>
          <p:cNvSpPr>
            <a:spLocks noGrp="1"/>
          </p:cNvSpPr>
          <p:nvPr>
            <p:ph idx="1"/>
          </p:nvPr>
        </p:nvSpPr>
        <p:spPr/>
        <p:txBody>
          <a:bodyPr/>
          <a:lstStyle/>
          <a:p>
            <a:pPr>
              <a:buClr>
                <a:srgbClr val="FFC000"/>
              </a:buClr>
            </a:pPr>
            <a:r>
              <a:rPr lang="en-GB" dirty="0">
                <a:solidFill>
                  <a:srgbClr val="002060"/>
                </a:solidFill>
                <a:hlinkClick r:id="rId3">
                  <a:extLst>
                    <a:ext uri="{A12FA001-AC4F-418D-AE19-62706E023703}">
                      <ahyp:hlinkClr xmlns:ahyp="http://schemas.microsoft.com/office/drawing/2018/hyperlinkcolor" val="tx"/>
                    </a:ext>
                  </a:extLst>
                </a:hlinkClick>
              </a:rPr>
              <a:t>Children’s Hearings Improvement Partnership | (chip-partnership.co.uk)</a:t>
            </a:r>
            <a:endParaRPr lang="en-GB" dirty="0">
              <a:solidFill>
                <a:srgbClr val="002060"/>
              </a:solidFill>
            </a:endParaRPr>
          </a:p>
          <a:p>
            <a:pPr>
              <a:buClr>
                <a:srgbClr val="FFC000"/>
              </a:buClr>
            </a:pPr>
            <a:r>
              <a:rPr lang="en-GB" dirty="0">
                <a:solidFill>
                  <a:srgbClr val="002060"/>
                </a:solidFill>
              </a:rPr>
              <a:t>Online space for multi-agency documents and information</a:t>
            </a:r>
          </a:p>
          <a:p>
            <a:pPr>
              <a:buClr>
                <a:srgbClr val="FFC000"/>
              </a:buClr>
            </a:pPr>
            <a:r>
              <a:rPr lang="en-GB" dirty="0">
                <a:solidFill>
                  <a:srgbClr val="002060"/>
                </a:solidFill>
              </a:rPr>
              <a:t>Designed for practitioners</a:t>
            </a:r>
          </a:p>
          <a:p>
            <a:pPr>
              <a:buClr>
                <a:srgbClr val="FFC000"/>
              </a:buClr>
            </a:pPr>
            <a:r>
              <a:rPr lang="en-GB" dirty="0">
                <a:solidFill>
                  <a:srgbClr val="002060"/>
                </a:solidFill>
              </a:rPr>
              <a:t>Information, guidance, training, resources</a:t>
            </a:r>
          </a:p>
          <a:p>
            <a:pPr>
              <a:buClr>
                <a:srgbClr val="FFC000"/>
              </a:buClr>
            </a:pPr>
            <a:r>
              <a:rPr lang="en-GB" dirty="0">
                <a:solidFill>
                  <a:srgbClr val="002060"/>
                </a:solidFill>
              </a:rPr>
              <a:t>Link to Our Hearings, Our Voice</a:t>
            </a:r>
          </a:p>
          <a:p>
            <a:pPr>
              <a:buClr>
                <a:srgbClr val="FFC000"/>
              </a:buClr>
            </a:pPr>
            <a:r>
              <a:rPr lang="en-GB" dirty="0">
                <a:solidFill>
                  <a:srgbClr val="002060"/>
                </a:solidFill>
              </a:rPr>
              <a:t>Guide on Referral to the Reporter</a:t>
            </a:r>
          </a:p>
        </p:txBody>
      </p:sp>
    </p:spTree>
    <p:extLst>
      <p:ext uri="{BB962C8B-B14F-4D97-AF65-F5344CB8AC3E}">
        <p14:creationId xmlns:p14="http://schemas.microsoft.com/office/powerpoint/2010/main" val="14927410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4362D-34E7-AE91-E7BC-F8F76C151175}"/>
              </a:ext>
            </a:extLst>
          </p:cNvPr>
          <p:cNvSpPr>
            <a:spLocks noGrp="1"/>
          </p:cNvSpPr>
          <p:nvPr>
            <p:ph type="title"/>
          </p:nvPr>
        </p:nvSpPr>
        <p:spPr>
          <a:xfrm>
            <a:off x="1676400" y="234496"/>
            <a:ext cx="10515600" cy="1325563"/>
          </a:xfrm>
        </p:spPr>
        <p:txBody>
          <a:bodyPr/>
          <a:lstStyle/>
          <a:p>
            <a:r>
              <a:rPr lang="en-GB" b="1" dirty="0">
                <a:solidFill>
                  <a:srgbClr val="002060"/>
                </a:solidFill>
              </a:rPr>
              <a:t>Who is the guide for? </a:t>
            </a:r>
          </a:p>
        </p:txBody>
      </p:sp>
      <p:sp>
        <p:nvSpPr>
          <p:cNvPr id="3" name="Content Placeholder 2">
            <a:extLst>
              <a:ext uri="{FF2B5EF4-FFF2-40B4-BE49-F238E27FC236}">
                <a16:creationId xmlns:a16="http://schemas.microsoft.com/office/drawing/2014/main" id="{B9F6F049-7EB8-9B39-9F31-30FC76C824B7}"/>
              </a:ext>
            </a:extLst>
          </p:cNvPr>
          <p:cNvSpPr>
            <a:spLocks noGrp="1"/>
          </p:cNvSpPr>
          <p:nvPr>
            <p:ph idx="1"/>
          </p:nvPr>
        </p:nvSpPr>
        <p:spPr/>
        <p:txBody>
          <a:bodyPr>
            <a:normAutofit/>
          </a:bodyPr>
          <a:lstStyle/>
          <a:p>
            <a:pPr>
              <a:buClr>
                <a:srgbClr val="FFC000"/>
              </a:buClr>
            </a:pPr>
            <a:r>
              <a:rPr lang="en-GB" dirty="0">
                <a:solidFill>
                  <a:srgbClr val="002060"/>
                </a:solidFill>
              </a:rPr>
              <a:t>The guide is for anyone who is thinking about making a referral to the Children’s Reporter</a:t>
            </a:r>
          </a:p>
          <a:p>
            <a:pPr>
              <a:buClr>
                <a:srgbClr val="FFC000"/>
              </a:buClr>
            </a:pPr>
            <a:r>
              <a:rPr lang="en-GB" dirty="0">
                <a:solidFill>
                  <a:srgbClr val="002060"/>
                </a:solidFill>
              </a:rPr>
              <a:t>It covers the law</a:t>
            </a:r>
          </a:p>
          <a:p>
            <a:pPr>
              <a:buClr>
                <a:srgbClr val="FFC000"/>
              </a:buClr>
            </a:pPr>
            <a:r>
              <a:rPr lang="en-GB" dirty="0">
                <a:solidFill>
                  <a:srgbClr val="002060"/>
                </a:solidFill>
              </a:rPr>
              <a:t>It covers the approach to take to a referral</a:t>
            </a:r>
          </a:p>
          <a:p>
            <a:pPr>
              <a:buClr>
                <a:srgbClr val="FFC000"/>
              </a:buClr>
            </a:pPr>
            <a:r>
              <a:rPr lang="en-GB" dirty="0">
                <a:solidFill>
                  <a:srgbClr val="002060"/>
                </a:solidFill>
              </a:rPr>
              <a:t>It provides some practical advice</a:t>
            </a:r>
          </a:p>
          <a:p>
            <a:pPr>
              <a:buClr>
                <a:srgbClr val="FFC000"/>
              </a:buClr>
            </a:pPr>
            <a:r>
              <a:rPr lang="en-GB" dirty="0">
                <a:solidFill>
                  <a:srgbClr val="002060"/>
                </a:solidFill>
              </a:rPr>
              <a:t>Anyone may refer a child to the Children’s Reporter</a:t>
            </a:r>
          </a:p>
          <a:p>
            <a:pPr>
              <a:buClr>
                <a:srgbClr val="FFC000"/>
              </a:buClr>
            </a:pPr>
            <a:r>
              <a:rPr lang="en-GB" dirty="0">
                <a:solidFill>
                  <a:srgbClr val="002060"/>
                </a:solidFill>
              </a:rPr>
              <a:t>A child is someone under 18</a:t>
            </a:r>
          </a:p>
        </p:txBody>
      </p:sp>
    </p:spTree>
    <p:extLst>
      <p:ext uri="{BB962C8B-B14F-4D97-AF65-F5344CB8AC3E}">
        <p14:creationId xmlns:p14="http://schemas.microsoft.com/office/powerpoint/2010/main" val="1012554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58796-3948-EF83-9C9B-31471F4029DB}"/>
              </a:ext>
            </a:extLst>
          </p:cNvPr>
          <p:cNvSpPr>
            <a:spLocks noGrp="1"/>
          </p:cNvSpPr>
          <p:nvPr>
            <p:ph type="title"/>
          </p:nvPr>
        </p:nvSpPr>
        <p:spPr>
          <a:xfrm>
            <a:off x="1676400" y="219982"/>
            <a:ext cx="10515600" cy="1325563"/>
          </a:xfrm>
        </p:spPr>
        <p:txBody>
          <a:bodyPr/>
          <a:lstStyle/>
          <a:p>
            <a:r>
              <a:rPr lang="en-GB" b="1" dirty="0">
                <a:solidFill>
                  <a:srgbClr val="002060"/>
                </a:solidFill>
              </a:rPr>
              <a:t>Are there children who can’t </a:t>
            </a:r>
            <a:br>
              <a:rPr lang="en-GB" b="1" dirty="0">
                <a:solidFill>
                  <a:srgbClr val="002060"/>
                </a:solidFill>
              </a:rPr>
            </a:br>
            <a:r>
              <a:rPr lang="en-GB" b="1" dirty="0">
                <a:solidFill>
                  <a:srgbClr val="002060"/>
                </a:solidFill>
              </a:rPr>
              <a:t>be referred?</a:t>
            </a:r>
          </a:p>
        </p:txBody>
      </p:sp>
      <p:sp>
        <p:nvSpPr>
          <p:cNvPr id="3" name="Content Placeholder 2">
            <a:extLst>
              <a:ext uri="{FF2B5EF4-FFF2-40B4-BE49-F238E27FC236}">
                <a16:creationId xmlns:a16="http://schemas.microsoft.com/office/drawing/2014/main" id="{2F8574C8-0CF8-0A52-2986-B503119E3E52}"/>
              </a:ext>
            </a:extLst>
          </p:cNvPr>
          <p:cNvSpPr>
            <a:spLocks noGrp="1"/>
          </p:cNvSpPr>
          <p:nvPr>
            <p:ph idx="1"/>
          </p:nvPr>
        </p:nvSpPr>
        <p:spPr/>
        <p:txBody>
          <a:bodyPr/>
          <a:lstStyle/>
          <a:p>
            <a:pPr>
              <a:buClr>
                <a:srgbClr val="FFC000"/>
              </a:buClr>
            </a:pPr>
            <a:r>
              <a:rPr lang="en-GB" dirty="0">
                <a:solidFill>
                  <a:srgbClr val="002060"/>
                </a:solidFill>
              </a:rPr>
              <a:t>Yes</a:t>
            </a:r>
          </a:p>
          <a:p>
            <a:pPr>
              <a:buClr>
                <a:srgbClr val="FFC000"/>
              </a:buClr>
            </a:pPr>
            <a:r>
              <a:rPr lang="en-GB" dirty="0">
                <a:solidFill>
                  <a:srgbClr val="002060"/>
                </a:solidFill>
              </a:rPr>
              <a:t>At the moment a child who is not yet born cannot be referred</a:t>
            </a:r>
          </a:p>
          <a:p>
            <a:pPr>
              <a:buClr>
                <a:srgbClr val="FFC000"/>
              </a:buClr>
            </a:pPr>
            <a:r>
              <a:rPr lang="en-GB" dirty="0">
                <a:solidFill>
                  <a:srgbClr val="002060"/>
                </a:solidFill>
              </a:rPr>
              <a:t>In some circumstances a child over 16 can be referred</a:t>
            </a:r>
          </a:p>
          <a:p>
            <a:pPr>
              <a:buClr>
                <a:srgbClr val="FFC000"/>
              </a:buClr>
            </a:pPr>
            <a:r>
              <a:rPr lang="en-GB" dirty="0">
                <a:solidFill>
                  <a:srgbClr val="002060"/>
                </a:solidFill>
              </a:rPr>
              <a:t>The Children’s (Care and Justice) (Scotland) Act 2024 will change the age restrictions will are currently there for some children when it is fully in force</a:t>
            </a:r>
          </a:p>
        </p:txBody>
      </p:sp>
    </p:spTree>
    <p:extLst>
      <p:ext uri="{BB962C8B-B14F-4D97-AF65-F5344CB8AC3E}">
        <p14:creationId xmlns:p14="http://schemas.microsoft.com/office/powerpoint/2010/main" val="33335104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91216F2-FF5F-4D35-EAB9-4A819092B8B0}"/>
              </a:ext>
            </a:extLst>
          </p:cNvPr>
          <p:cNvPicPr>
            <a:picLocks noGrp="1" noChangeAspect="1"/>
          </p:cNvPicPr>
          <p:nvPr>
            <p:ph idx="1"/>
          </p:nvPr>
        </p:nvPicPr>
        <p:blipFill rotWithShape="1">
          <a:blip r:embed="rId3"/>
          <a:srcRect l="3197" r="2295" b="4192"/>
          <a:stretch/>
        </p:blipFill>
        <p:spPr>
          <a:xfrm>
            <a:off x="1283366" y="1756229"/>
            <a:ext cx="9254008" cy="4281714"/>
          </a:xfrm>
        </p:spPr>
      </p:pic>
    </p:spTree>
    <p:extLst>
      <p:ext uri="{BB962C8B-B14F-4D97-AF65-F5344CB8AC3E}">
        <p14:creationId xmlns:p14="http://schemas.microsoft.com/office/powerpoint/2010/main" val="12657961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1D47B86-E4A9-FD7A-0619-591C57EBCABA}"/>
              </a:ext>
            </a:extLst>
          </p:cNvPr>
          <p:cNvPicPr>
            <a:picLocks noGrp="1" noChangeAspect="1"/>
          </p:cNvPicPr>
          <p:nvPr>
            <p:ph idx="1"/>
          </p:nvPr>
        </p:nvPicPr>
        <p:blipFill rotWithShape="1">
          <a:blip r:embed="rId3"/>
          <a:srcRect l="3600" r="4653"/>
          <a:stretch/>
        </p:blipFill>
        <p:spPr>
          <a:xfrm>
            <a:off x="928914" y="218448"/>
            <a:ext cx="10130972" cy="6923315"/>
          </a:xfrm>
        </p:spPr>
      </p:pic>
    </p:spTree>
    <p:extLst>
      <p:ext uri="{BB962C8B-B14F-4D97-AF65-F5344CB8AC3E}">
        <p14:creationId xmlns:p14="http://schemas.microsoft.com/office/powerpoint/2010/main" val="16220251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EC4AB-2CEF-3E95-A3C0-9D36F2B7D694}"/>
              </a:ext>
            </a:extLst>
          </p:cNvPr>
          <p:cNvSpPr>
            <a:spLocks noGrp="1"/>
          </p:cNvSpPr>
          <p:nvPr>
            <p:ph type="title"/>
          </p:nvPr>
        </p:nvSpPr>
        <p:spPr>
          <a:xfrm>
            <a:off x="1520372" y="974722"/>
            <a:ext cx="8175172" cy="1325563"/>
          </a:xfrm>
        </p:spPr>
        <p:txBody>
          <a:bodyPr>
            <a:normAutofit fontScale="90000"/>
          </a:bodyPr>
          <a:lstStyle/>
          <a:p>
            <a:r>
              <a:rPr lang="en-GB" sz="4900" b="1" dirty="0">
                <a:solidFill>
                  <a:srgbClr val="002060"/>
                </a:solidFill>
              </a:rPr>
              <a:t>Section 60 - Local authority's duty to provide information to Principal Reporter</a:t>
            </a:r>
            <a:br>
              <a:rPr lang="en-GB" b="1" i="0" dirty="0">
                <a:solidFill>
                  <a:srgbClr val="000000"/>
                </a:solidFill>
                <a:effectLst/>
                <a:highlight>
                  <a:srgbClr val="FFFFFF"/>
                </a:highlight>
                <a:latin typeface="arial" panose="020B0604020202020204" pitchFamily="34" charset="0"/>
              </a:rPr>
            </a:br>
            <a:endParaRPr lang="en-GB" b="1" dirty="0"/>
          </a:p>
        </p:txBody>
      </p:sp>
      <p:sp>
        <p:nvSpPr>
          <p:cNvPr id="3" name="Content Placeholder 2">
            <a:extLst>
              <a:ext uri="{FF2B5EF4-FFF2-40B4-BE49-F238E27FC236}">
                <a16:creationId xmlns:a16="http://schemas.microsoft.com/office/drawing/2014/main" id="{06FDB803-1069-9073-0AD0-6F9E683A53D5}"/>
              </a:ext>
            </a:extLst>
          </p:cNvPr>
          <p:cNvSpPr>
            <a:spLocks noGrp="1"/>
          </p:cNvSpPr>
          <p:nvPr>
            <p:ph idx="1"/>
          </p:nvPr>
        </p:nvSpPr>
        <p:spPr>
          <a:xfrm>
            <a:off x="1293584" y="2300285"/>
            <a:ext cx="9867902" cy="3839258"/>
          </a:xfrm>
        </p:spPr>
        <p:txBody>
          <a:bodyPr>
            <a:normAutofit fontScale="92500" lnSpcReduction="20000"/>
          </a:bodyPr>
          <a:lstStyle/>
          <a:p>
            <a:pPr marL="0" indent="0" algn="l">
              <a:buNone/>
            </a:pPr>
            <a:r>
              <a:rPr lang="en-GB" b="0" i="0" dirty="0">
                <a:solidFill>
                  <a:srgbClr val="002060"/>
                </a:solidFill>
                <a:effectLst/>
                <a:highlight>
                  <a:srgbClr val="FFFFFF"/>
                </a:highlight>
                <a:latin typeface="Aptos" panose="020B0004020202020204" pitchFamily="34" charset="0"/>
              </a:rPr>
              <a:t>(1)If a local authority considers that it is likely that subsection (2) applies in relation to a child in its area, it </a:t>
            </a:r>
            <a:r>
              <a:rPr lang="en-GB" b="1" i="0" dirty="0">
                <a:solidFill>
                  <a:srgbClr val="002060"/>
                </a:solidFill>
                <a:effectLst/>
                <a:highlight>
                  <a:srgbClr val="FFFFFF"/>
                </a:highlight>
                <a:latin typeface="Aptos" panose="020B0004020202020204" pitchFamily="34" charset="0"/>
              </a:rPr>
              <a:t>must</a:t>
            </a:r>
            <a:r>
              <a:rPr lang="en-GB" b="0" i="0" dirty="0">
                <a:solidFill>
                  <a:srgbClr val="002060"/>
                </a:solidFill>
                <a:effectLst/>
                <a:highlight>
                  <a:srgbClr val="FFFFFF"/>
                </a:highlight>
                <a:latin typeface="Aptos" panose="020B0004020202020204" pitchFamily="34" charset="0"/>
              </a:rPr>
              <a:t> make all necessary inquiries into the child's circumstances.</a:t>
            </a:r>
          </a:p>
          <a:p>
            <a:pPr marL="0" indent="0" algn="l">
              <a:buNone/>
            </a:pPr>
            <a:r>
              <a:rPr lang="en-GB" b="0" i="0" dirty="0">
                <a:solidFill>
                  <a:srgbClr val="002060"/>
                </a:solidFill>
                <a:effectLst/>
                <a:highlight>
                  <a:srgbClr val="FFFFFF"/>
                </a:highlight>
                <a:latin typeface="Aptos" panose="020B0004020202020204" pitchFamily="34" charset="0"/>
              </a:rPr>
              <a:t>(2)This subsection applies where the local authority considers—</a:t>
            </a:r>
          </a:p>
          <a:p>
            <a:pPr marL="0" indent="0" algn="l">
              <a:buNone/>
            </a:pPr>
            <a:r>
              <a:rPr lang="en-GB" b="0" i="0" dirty="0">
                <a:solidFill>
                  <a:srgbClr val="002060"/>
                </a:solidFill>
                <a:effectLst/>
                <a:highlight>
                  <a:srgbClr val="FFFFFF"/>
                </a:highlight>
                <a:latin typeface="Aptos" panose="020B0004020202020204" pitchFamily="34" charset="0"/>
              </a:rPr>
              <a:t>	(a)that the child is in need of protection, guidance, treatment or 	control, and</a:t>
            </a:r>
          </a:p>
          <a:p>
            <a:pPr marL="0" indent="0" algn="l">
              <a:buNone/>
            </a:pPr>
            <a:r>
              <a:rPr lang="en-GB" b="0" i="0" dirty="0">
                <a:solidFill>
                  <a:srgbClr val="002060"/>
                </a:solidFill>
                <a:effectLst/>
                <a:highlight>
                  <a:srgbClr val="FFFFFF"/>
                </a:highlight>
                <a:latin typeface="Aptos" panose="020B0004020202020204" pitchFamily="34" charset="0"/>
              </a:rPr>
              <a:t>	(b)that it might be necessary for a compulsory supervision order 	to be made in relation to the child.</a:t>
            </a:r>
          </a:p>
          <a:p>
            <a:pPr marL="0" indent="0" algn="l">
              <a:buNone/>
            </a:pPr>
            <a:r>
              <a:rPr lang="en-GB" b="0" i="0" dirty="0">
                <a:solidFill>
                  <a:srgbClr val="002060"/>
                </a:solidFill>
                <a:effectLst/>
                <a:highlight>
                  <a:srgbClr val="FFFFFF"/>
                </a:highlight>
                <a:latin typeface="Aptos" panose="020B0004020202020204" pitchFamily="34" charset="0"/>
              </a:rPr>
              <a:t>(3)Where subsection (2) applies in relation to a child </a:t>
            </a:r>
            <a:r>
              <a:rPr lang="en-GB" b="1" i="0" dirty="0">
                <a:solidFill>
                  <a:srgbClr val="002060"/>
                </a:solidFill>
                <a:effectLst/>
                <a:highlight>
                  <a:srgbClr val="FFFFFF"/>
                </a:highlight>
                <a:latin typeface="Aptos" panose="020B0004020202020204" pitchFamily="34" charset="0"/>
              </a:rPr>
              <a:t>the local authority must give any information that it has about the child</a:t>
            </a:r>
            <a:r>
              <a:rPr lang="en-GB" b="0" i="0" dirty="0">
                <a:solidFill>
                  <a:srgbClr val="002060"/>
                </a:solidFill>
                <a:effectLst/>
                <a:highlight>
                  <a:srgbClr val="FFFFFF"/>
                </a:highlight>
                <a:latin typeface="Aptos" panose="020B0004020202020204" pitchFamily="34" charset="0"/>
              </a:rPr>
              <a:t> to the Principal Reporter.</a:t>
            </a:r>
          </a:p>
          <a:p>
            <a:endParaRPr lang="en-GB" dirty="0"/>
          </a:p>
        </p:txBody>
      </p:sp>
    </p:spTree>
    <p:extLst>
      <p:ext uri="{BB962C8B-B14F-4D97-AF65-F5344CB8AC3E}">
        <p14:creationId xmlns:p14="http://schemas.microsoft.com/office/powerpoint/2010/main" val="18899169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webextension1.xml><?xml version="1.0" encoding="utf-8"?>
<we:webextension xmlns:we="http://schemas.microsoft.com/office/webextensions/webextension/2010/11" id="{11ACAE4C-5287-4FB1-AF02-7F39DC05779E}">
  <we:reference id="d98404ac-f9e2-4292-8cb6-eec349559ae5" version="1.0.0.2" store="EXCatalog" storeType="EXCatalog"/>
  <we:alternateReferences>
    <we:reference id="WA104381526" version="1.0.0.2" store="WA104381526" storeType="OMEX"/>
  </we:alternateReferences>
  <we:properties>
    <we:property name="FormID" value="&quot;R3T3DoMQ7E24nyfHZQdoQCC_7vXNgMZEooVhFJGGVHtUQzdNVllFVFU1RVZKR0ZPT1VCUTNLVE5ZNC4u#selectmode&quot;"/>
  </we:properties>
  <we:bindings/>
  <we:snapshot xmlns:r="http://schemas.openxmlformats.org/officeDocument/2006/relationships"/>
</we:webextension>
</file>

<file path=ppt/webextensions/webextension2.xml><?xml version="1.0" encoding="utf-8"?>
<we:webextension xmlns:we="http://schemas.microsoft.com/office/webextensions/webextension/2010/11" id="{E2521911-E1E7-4DDF-B211-A5348E4F3672}">
  <we:reference id="d98404ac-f9e2-4292-8cb6-eec349559ae5" version="1.0.0.2" store="EXCatalog" storeType="EXCatalog"/>
  <we:alternateReferences>
    <we:reference id="WA104381526" version="1.0.0.2" store="WA104381526" storeType="OMEX"/>
  </we:alternateReferences>
  <we:properties>
    <we:property name="FormID" value="&quot;R3T3DoMQ7E24nyfHZQdoQCC_7vXNgMZEooVhFJGGVHtURU9FVEtQSlpWQUlZU0hRQTU3MzRZSzFSUy4u#selectmode&quot;"/>
  </we:properties>
  <we:bindings/>
  <we:snapshot xmlns:r="http://schemas.openxmlformats.org/officeDocument/2006/relationships"/>
</we:webextension>
</file>

<file path=ppt/webextensions/webextension3.xml><?xml version="1.0" encoding="utf-8"?>
<we:webextension xmlns:we="http://schemas.microsoft.com/office/webextensions/webextension/2010/11" id="{FD2D975E-AE66-4A7D-8CB1-EA9ED6BE2AEB}">
  <we:reference id="d98404ac-f9e2-4292-8cb6-eec349559ae5" version="1.0.0.2" store="EXCatalog" storeType="EXCatalog"/>
  <we:alternateReferences>
    <we:reference id="WA104381526" version="1.0.0.2" store="WA104381526" storeType="OMEX"/>
  </we:alternateReferences>
  <we:properties>
    <we:property name="FormID" value="&quot;R3T3DoMQ7E24nyfHZQdoQCC_7vXNgMZEooVhFJGGVHtURU9FVEtQSlpWQUlZU0hRQTU3MzRZSzFSUy4u&quot;"/>
    <we:property name="FormMode" value="&quot;Runtime&quot;"/>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745</TotalTime>
  <Words>2936</Words>
  <Application>Microsoft Office PowerPoint</Application>
  <PresentationFormat>Widescreen</PresentationFormat>
  <Paragraphs>224</Paragraphs>
  <Slides>22</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Aptos</vt:lpstr>
      <vt:lpstr>Aptos Display</vt:lpstr>
      <vt:lpstr>arial</vt:lpstr>
      <vt:lpstr>arial</vt:lpstr>
      <vt:lpstr>Office Theme</vt:lpstr>
      <vt:lpstr>A Guide to Referral to the Children’s Reporter 2024</vt:lpstr>
      <vt:lpstr>Introduction</vt:lpstr>
      <vt:lpstr>CHIP</vt:lpstr>
      <vt:lpstr>Children’s Hearings Improvement Partnership</vt:lpstr>
      <vt:lpstr>Who is the guide for? </vt:lpstr>
      <vt:lpstr>Are there children who can’t  be referred?</vt:lpstr>
      <vt:lpstr>PowerPoint Presentation</vt:lpstr>
      <vt:lpstr>PowerPoint Presentation</vt:lpstr>
      <vt:lpstr>Section 60 - Local authority's duty to provide information to Principal Reporter </vt:lpstr>
      <vt:lpstr>Section 61 - Constable's duty to provide information to Principal Reporter </vt:lpstr>
      <vt:lpstr>Legal tests (referral criteria)</vt:lpstr>
      <vt:lpstr>How does this fit with GIRFEC?</vt:lpstr>
      <vt:lpstr>Balance of risk and support  </vt:lpstr>
      <vt:lpstr>5 key questions</vt:lpstr>
      <vt:lpstr>Making a referral</vt:lpstr>
      <vt:lpstr>Do I let a family know? </vt:lpstr>
      <vt:lpstr>Child already on a CSO?</vt:lpstr>
      <vt:lpstr>After a referral</vt:lpstr>
      <vt:lpstr>What happens if there is a  Children’s Hearing</vt:lpstr>
      <vt:lpstr>Compulsory Supervision Order</vt:lpstr>
      <vt:lpstr>Additional Information</vt:lpstr>
      <vt:lpstr>PowerPoint Presentation</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Hunt</dc:creator>
  <cp:lastModifiedBy>Maryanne McIntyre</cp:lastModifiedBy>
  <cp:revision>9</cp:revision>
  <dcterms:created xsi:type="dcterms:W3CDTF">2024-06-11T09:43:07Z</dcterms:created>
  <dcterms:modified xsi:type="dcterms:W3CDTF">2024-07-19T12:44:31Z</dcterms:modified>
</cp:coreProperties>
</file>